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56" r:id="rId2"/>
    <p:sldId id="257" r:id="rId3"/>
    <p:sldId id="264" r:id="rId4"/>
    <p:sldId id="268" r:id="rId5"/>
    <p:sldId id="269" r:id="rId6"/>
    <p:sldId id="259" r:id="rId7"/>
    <p:sldId id="260" r:id="rId8"/>
    <p:sldId id="261" r:id="rId9"/>
    <p:sldId id="275" r:id="rId10"/>
    <p:sldId id="274" r:id="rId11"/>
    <p:sldId id="273" r:id="rId12"/>
    <p:sldId id="276" r:id="rId13"/>
    <p:sldId id="272" r:id="rId14"/>
    <p:sldId id="282" r:id="rId15"/>
    <p:sldId id="263" r:id="rId16"/>
    <p:sldId id="284" r:id="rId17"/>
    <p:sldId id="285" r:id="rId18"/>
    <p:sldId id="280" r:id="rId19"/>
    <p:sldId id="288" r:id="rId20"/>
    <p:sldId id="286" r:id="rId21"/>
    <p:sldId id="287" r:id="rId22"/>
    <p:sldId id="281" r:id="rId23"/>
    <p:sldId id="26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94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en Petitcolas" userId="6e7a125c1bb148a6" providerId="LiveId" clId="{E22ED081-C31E-4287-8F77-7C616C396200}"/>
    <pc:docChg chg="custSel modSld">
      <pc:chgData name="Fabien Petitcolas" userId="6e7a125c1bb148a6" providerId="LiveId" clId="{E22ED081-C31E-4287-8F77-7C616C396200}" dt="2018-06-09T12:20:55.589" v="17" actId="1036"/>
      <pc:docMkLst>
        <pc:docMk/>
      </pc:docMkLst>
      <pc:sldChg chg="addSp delSp modSp">
        <pc:chgData name="Fabien Petitcolas" userId="6e7a125c1bb148a6" providerId="LiveId" clId="{E22ED081-C31E-4287-8F77-7C616C396200}" dt="2018-06-09T12:20:55.589" v="17" actId="1036"/>
        <pc:sldMkLst>
          <pc:docMk/>
          <pc:sldMk cId="2683472326" sldId="256"/>
        </pc:sldMkLst>
        <pc:picChg chg="del">
          <ac:chgData name="Fabien Petitcolas" userId="6e7a125c1bb148a6" providerId="LiveId" clId="{E22ED081-C31E-4287-8F77-7C616C396200}" dt="2018-06-09T12:20:49.761" v="2" actId="478"/>
          <ac:picMkLst>
            <pc:docMk/>
            <pc:sldMk cId="2683472326" sldId="256"/>
            <ac:picMk id="4" creationId="{00000000-0000-0000-0000-000000000000}"/>
          </ac:picMkLst>
        </pc:picChg>
        <pc:picChg chg="add mod">
          <ac:chgData name="Fabien Petitcolas" userId="6e7a125c1bb148a6" providerId="LiveId" clId="{E22ED081-C31E-4287-8F77-7C616C396200}" dt="2018-06-09T12:20:55.589" v="17" actId="1036"/>
          <ac:picMkLst>
            <pc:docMk/>
            <pc:sldMk cId="2683472326" sldId="256"/>
            <ac:picMk id="5" creationId="{46BDDA4C-81D6-4FDA-BDD0-6CA1048EC29F}"/>
          </ac:picMkLst>
        </pc:picChg>
      </pc:sldChg>
      <pc:sldChg chg="modSp">
        <pc:chgData name="Fabien Petitcolas" userId="6e7a125c1bb148a6" providerId="LiveId" clId="{E22ED081-C31E-4287-8F77-7C616C396200}" dt="2018-06-09T10:09:35.662" v="0" actId="14100"/>
        <pc:sldMkLst>
          <pc:docMk/>
          <pc:sldMk cId="3014808949" sldId="264"/>
        </pc:sldMkLst>
        <pc:spChg chg="mod">
          <ac:chgData name="Fabien Petitcolas" userId="6e7a125c1bb148a6" providerId="LiveId" clId="{E22ED081-C31E-4287-8F77-7C616C396200}" dt="2018-06-09T10:09:35.662" v="0" actId="14100"/>
          <ac:spMkLst>
            <pc:docMk/>
            <pc:sldMk cId="3014808949" sldId="264"/>
            <ac:spMk id="7"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Series 1</c:v>
                </c:pt>
              </c:strCache>
            </c:strRef>
          </c:tx>
          <c:spPr>
            <a:ln w="34925">
              <a:solidFill>
                <a:srgbClr val="000090"/>
              </a:solidFill>
            </a:ln>
          </c:spPr>
          <c:marker>
            <c:symbol val="none"/>
          </c:marker>
          <c:cat>
            <c:numRef>
              <c:f>Sheet1!$A$2:$A$10</c:f>
              <c:numCache>
                <c:formatCode>General</c:formatCode>
                <c:ptCount val="9"/>
                <c:pt idx="0">
                  <c:v>1819</c:v>
                </c:pt>
                <c:pt idx="1">
                  <c:v>1824</c:v>
                </c:pt>
                <c:pt idx="2">
                  <c:v>1841</c:v>
                </c:pt>
                <c:pt idx="3">
                  <c:v>1859</c:v>
                </c:pt>
                <c:pt idx="4">
                  <c:v>1862</c:v>
                </c:pt>
                <c:pt idx="5">
                  <c:v>1870</c:v>
                </c:pt>
                <c:pt idx="6">
                  <c:v>1880</c:v>
                </c:pt>
                <c:pt idx="7">
                  <c:v>1891</c:v>
                </c:pt>
                <c:pt idx="8">
                  <c:v>1900</c:v>
                </c:pt>
              </c:numCache>
            </c:numRef>
          </c:cat>
          <c:val>
            <c:numRef>
              <c:f>Sheet1!$B$2:$B$10</c:f>
              <c:numCache>
                <c:formatCode>General</c:formatCode>
                <c:ptCount val="9"/>
                <c:pt idx="0">
                  <c:v>7</c:v>
                </c:pt>
                <c:pt idx="1">
                  <c:v>13</c:v>
                </c:pt>
                <c:pt idx="2">
                  <c:v>32</c:v>
                </c:pt>
                <c:pt idx="3">
                  <c:v>58</c:v>
                </c:pt>
                <c:pt idx="4">
                  <c:v>74</c:v>
                </c:pt>
                <c:pt idx="5">
                  <c:v>93</c:v>
                </c:pt>
                <c:pt idx="6">
                  <c:v>129</c:v>
                </c:pt>
                <c:pt idx="7">
                  <c:v>158</c:v>
                </c:pt>
                <c:pt idx="8">
                  <c:v>321</c:v>
                </c:pt>
              </c:numCache>
            </c:numRef>
          </c:val>
          <c:smooth val="0"/>
          <c:extLst>
            <c:ext xmlns:c16="http://schemas.microsoft.com/office/drawing/2014/chart" uri="{C3380CC4-5D6E-409C-BE32-E72D297353CC}">
              <c16:uniqueId val="{00000000-F9DF-41FF-A16B-9A18D76187BD}"/>
            </c:ext>
          </c:extLst>
        </c:ser>
        <c:dLbls>
          <c:showLegendKey val="0"/>
          <c:showVal val="0"/>
          <c:showCatName val="0"/>
          <c:showSerName val="0"/>
          <c:showPercent val="0"/>
          <c:showBubbleSize val="0"/>
        </c:dLbls>
        <c:smooth val="0"/>
        <c:axId val="2083176552"/>
        <c:axId val="2096389944"/>
      </c:lineChart>
      <c:catAx>
        <c:axId val="2083176552"/>
        <c:scaling>
          <c:orientation val="minMax"/>
        </c:scaling>
        <c:delete val="0"/>
        <c:axPos val="b"/>
        <c:numFmt formatCode="General" sourceLinked="1"/>
        <c:majorTickMark val="out"/>
        <c:minorTickMark val="none"/>
        <c:tickLblPos val="nextTo"/>
        <c:crossAx val="2096389944"/>
        <c:crosses val="autoZero"/>
        <c:auto val="1"/>
        <c:lblAlgn val="ctr"/>
        <c:lblOffset val="100"/>
        <c:noMultiLvlLbl val="0"/>
      </c:catAx>
      <c:valAx>
        <c:axId val="2096389944"/>
        <c:scaling>
          <c:orientation val="minMax"/>
        </c:scaling>
        <c:delete val="0"/>
        <c:axPos val="l"/>
        <c:majorGridlines/>
        <c:numFmt formatCode="General" sourceLinked="1"/>
        <c:majorTickMark val="out"/>
        <c:minorTickMark val="none"/>
        <c:tickLblPos val="nextTo"/>
        <c:crossAx val="20831765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ucida Brigh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89D2AB-F7DD-894B-9D49-7F13224AE908}" type="datetimeFigureOut">
              <a:rPr lang="en-US" smtClean="0">
                <a:latin typeface="Lucida Bright"/>
              </a:rPr>
              <a:t>6/9/2018</a:t>
            </a:fld>
            <a:endParaRPr lang="en-US" dirty="0">
              <a:latin typeface="Lucida Brigh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ucida Brigh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7A2B49-91C2-4340-98C7-BA345206AF7F}" type="slidenum">
              <a:rPr lang="en-US" smtClean="0">
                <a:latin typeface="Lucida Bright"/>
              </a:rPr>
              <a:t>‹#›</a:t>
            </a:fld>
            <a:endParaRPr lang="en-US" dirty="0">
              <a:latin typeface="Lucida Bright"/>
            </a:endParaRPr>
          </a:p>
        </p:txBody>
      </p:sp>
    </p:spTree>
    <p:extLst>
      <p:ext uri="{BB962C8B-B14F-4D97-AF65-F5344CB8AC3E}">
        <p14:creationId xmlns:p14="http://schemas.microsoft.com/office/powerpoint/2010/main" val="11733050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ucida Br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ucida Bright"/>
              </a:defRPr>
            </a:lvl1pPr>
          </a:lstStyle>
          <a:p>
            <a:fld id="{AFDD7293-773A-1746-AF22-5718427E1644}" type="datetimeFigureOut">
              <a:rPr lang="en-US" smtClean="0"/>
              <a:pPr/>
              <a:t>6/9/2018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ucida Br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ucida Bright"/>
              </a:defRPr>
            </a:lvl1pPr>
          </a:lstStyle>
          <a:p>
            <a:fld id="{B5C01280-EBA3-FA40-8D7F-70AB0E03F07A}" type="slidenum">
              <a:rPr lang="en-US" smtClean="0"/>
              <a:pPr/>
              <a:t>‹#›</a:t>
            </a:fld>
            <a:endParaRPr lang="en-US" dirty="0"/>
          </a:p>
        </p:txBody>
      </p:sp>
    </p:spTree>
    <p:extLst>
      <p:ext uri="{BB962C8B-B14F-4D97-AF65-F5344CB8AC3E}">
        <p14:creationId xmlns:p14="http://schemas.microsoft.com/office/powerpoint/2010/main" val="15353441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Lucida Bright"/>
        <a:ea typeface="+mn-ea"/>
        <a:cs typeface="+mn-cs"/>
      </a:defRPr>
    </a:lvl1pPr>
    <a:lvl2pPr marL="457200" algn="l" defTabSz="457200" rtl="0" eaLnBrk="1" latinLnBrk="0" hangingPunct="1">
      <a:defRPr sz="1200" kern="1200">
        <a:solidFill>
          <a:schemeClr val="tx1"/>
        </a:solidFill>
        <a:latin typeface="Lucida Bright"/>
        <a:ea typeface="+mn-ea"/>
        <a:cs typeface="+mn-cs"/>
      </a:defRPr>
    </a:lvl2pPr>
    <a:lvl3pPr marL="914400" algn="l" defTabSz="457200" rtl="0" eaLnBrk="1" latinLnBrk="0" hangingPunct="1">
      <a:defRPr sz="1200" kern="1200">
        <a:solidFill>
          <a:schemeClr val="tx1"/>
        </a:solidFill>
        <a:latin typeface="Lucida Bright"/>
        <a:ea typeface="+mn-ea"/>
        <a:cs typeface="+mn-cs"/>
      </a:defRPr>
    </a:lvl3pPr>
    <a:lvl4pPr marL="1371600" algn="l" defTabSz="457200" rtl="0" eaLnBrk="1" latinLnBrk="0" hangingPunct="1">
      <a:defRPr sz="1200" kern="1200">
        <a:solidFill>
          <a:schemeClr val="tx1"/>
        </a:solidFill>
        <a:latin typeface="Lucida Bright"/>
        <a:ea typeface="+mn-ea"/>
        <a:cs typeface="+mn-cs"/>
      </a:defRPr>
    </a:lvl4pPr>
    <a:lvl5pPr marL="1828800" algn="l" defTabSz="457200" rtl="0" eaLnBrk="1" latinLnBrk="0" hangingPunct="1">
      <a:defRPr sz="1200" kern="1200">
        <a:solidFill>
          <a:schemeClr val="tx1"/>
        </a:solidFill>
        <a:latin typeface="Lucida Brigh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Bookman Old Style" charset="0"/>
                <a:ea typeface="ＭＳ Ｐゴシック" charset="0"/>
                <a:cs typeface="ＭＳ Ｐゴシック" charset="0"/>
              </a:defRPr>
            </a:lvl1pPr>
            <a:lvl2pPr marL="742950" indent="-285750">
              <a:defRPr sz="2400">
                <a:solidFill>
                  <a:schemeClr val="tx1"/>
                </a:solidFill>
                <a:latin typeface="Bookman Old Style" charset="0"/>
                <a:ea typeface="ＭＳ Ｐゴシック" charset="0"/>
              </a:defRPr>
            </a:lvl2pPr>
            <a:lvl3pPr marL="1143000" indent="-228600">
              <a:defRPr sz="2400">
                <a:solidFill>
                  <a:schemeClr val="tx1"/>
                </a:solidFill>
                <a:latin typeface="Bookman Old Style" charset="0"/>
                <a:ea typeface="ＭＳ Ｐゴシック" charset="0"/>
              </a:defRPr>
            </a:lvl3pPr>
            <a:lvl4pPr marL="1600200" indent="-228600">
              <a:defRPr sz="2400">
                <a:solidFill>
                  <a:schemeClr val="tx1"/>
                </a:solidFill>
                <a:latin typeface="Bookman Old Style" charset="0"/>
                <a:ea typeface="ＭＳ Ｐゴシック" charset="0"/>
              </a:defRPr>
            </a:lvl4pPr>
            <a:lvl5pPr marL="2057400" indent="-228600">
              <a:defRPr sz="24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24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24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24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2400">
                <a:solidFill>
                  <a:schemeClr val="tx1"/>
                </a:solidFill>
                <a:latin typeface="Bookman Old Style" charset="0"/>
                <a:ea typeface="ＭＳ Ｐゴシック" charset="0"/>
              </a:defRPr>
            </a:lvl9pPr>
          </a:lstStyle>
          <a:p>
            <a:fld id="{CF9983FD-E77F-074B-9848-E05AF575FA27}" type="slidenum">
              <a:rPr lang="nl-NL" sz="1200">
                <a:latin typeface="Bookman Old Style"/>
              </a:rPr>
              <a:pPr/>
              <a:t>9</a:t>
            </a:fld>
            <a:endParaRPr lang="nl-NL" sz="1200" dirty="0">
              <a:latin typeface="Bookman Old Style"/>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Bookman Old Style" charset="0"/>
                <a:ea typeface="ＭＳ Ｐゴシック" charset="0"/>
                <a:cs typeface="ＭＳ Ｐゴシック" charset="0"/>
              </a:defRPr>
            </a:lvl1pPr>
            <a:lvl2pPr marL="742950" indent="-285750">
              <a:defRPr sz="2400">
                <a:solidFill>
                  <a:schemeClr val="tx1"/>
                </a:solidFill>
                <a:latin typeface="Bookman Old Style" charset="0"/>
                <a:ea typeface="ＭＳ Ｐゴシック" charset="0"/>
              </a:defRPr>
            </a:lvl2pPr>
            <a:lvl3pPr marL="1143000" indent="-228600">
              <a:defRPr sz="2400">
                <a:solidFill>
                  <a:schemeClr val="tx1"/>
                </a:solidFill>
                <a:latin typeface="Bookman Old Style" charset="0"/>
                <a:ea typeface="ＭＳ Ｐゴシック" charset="0"/>
              </a:defRPr>
            </a:lvl3pPr>
            <a:lvl4pPr marL="1600200" indent="-228600">
              <a:defRPr sz="2400">
                <a:solidFill>
                  <a:schemeClr val="tx1"/>
                </a:solidFill>
                <a:latin typeface="Bookman Old Style" charset="0"/>
                <a:ea typeface="ＭＳ Ｐゴシック" charset="0"/>
              </a:defRPr>
            </a:lvl4pPr>
            <a:lvl5pPr marL="2057400" indent="-228600">
              <a:defRPr sz="24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24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24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24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2400">
                <a:solidFill>
                  <a:schemeClr val="tx1"/>
                </a:solidFill>
                <a:latin typeface="Bookman Old Style" charset="0"/>
                <a:ea typeface="ＭＳ Ｐゴシック" charset="0"/>
              </a:defRPr>
            </a:lvl9pPr>
          </a:lstStyle>
          <a:p>
            <a:fld id="{3D27E438-ACBC-7A47-B269-2739E15D6DD0}" type="slidenum">
              <a:rPr lang="nl-NL" sz="1200">
                <a:latin typeface="Bookman Old Style"/>
              </a:rPr>
              <a:pPr/>
              <a:t>23</a:t>
            </a:fld>
            <a:endParaRPr lang="nl-NL" sz="1200" dirty="0">
              <a:latin typeface="Bookman Old Style"/>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Click to edit Master subtitle style</a:t>
            </a:r>
            <a:endParaRPr lang="en-US"/>
          </a:p>
        </p:txBody>
      </p:sp>
      <p:sp>
        <p:nvSpPr>
          <p:cNvPr id="4" name="Date Placeholder 3"/>
          <p:cNvSpPr>
            <a:spLocks noGrp="1"/>
          </p:cNvSpPr>
          <p:nvPr>
            <p:ph type="dt" sz="half" idx="10"/>
          </p:nvPr>
        </p:nvSpPr>
        <p:spPr/>
        <p:txBody>
          <a:bodyPr/>
          <a:lstStyle/>
          <a:p>
            <a:fld id="{FF12FC75-9CBC-9342-909A-CA972B773E0B}" type="datetime1">
              <a:rPr lang="en-US" smtClean="0"/>
              <a:t>6/9/2018</a:t>
            </a:fld>
            <a:endParaRPr lang="en-US"/>
          </a:p>
        </p:txBody>
      </p:sp>
      <p:sp>
        <p:nvSpPr>
          <p:cNvPr id="5" name="Footer Placeholder 4"/>
          <p:cNvSpPr>
            <a:spLocks noGrp="1"/>
          </p:cNvSpPr>
          <p:nvPr>
            <p:ph type="ftr" sz="quarter" idx="11"/>
          </p:nvPr>
        </p:nvSpPr>
        <p:spPr/>
        <p:txBody>
          <a:bodyPr/>
          <a:lstStyle/>
          <a:p>
            <a:r>
              <a:rPr lang="en-US"/>
              <a:t>Brussels,     June 11, 2018</a:t>
            </a:r>
          </a:p>
        </p:txBody>
      </p:sp>
      <p:sp>
        <p:nvSpPr>
          <p:cNvPr id="6" name="Slide Number Placeholder 5"/>
          <p:cNvSpPr>
            <a:spLocks noGrp="1"/>
          </p:cNvSpPr>
          <p:nvPr>
            <p:ph type="sldNum" sz="quarter" idx="12"/>
          </p:nvPr>
        </p:nvSpPr>
        <p:spPr/>
        <p:txBody>
          <a:bodyPr/>
          <a:lstStyle/>
          <a:p>
            <a:fld id="{288F16AD-02B7-8541-9FE9-E0B63DE33B7B}" type="slidenum">
              <a:rPr lang="en-US" smtClean="0"/>
              <a:t>‹#›</a:t>
            </a:fld>
            <a:endParaRPr lang="en-US"/>
          </a:p>
        </p:txBody>
      </p:sp>
    </p:spTree>
    <p:extLst>
      <p:ext uri="{BB962C8B-B14F-4D97-AF65-F5344CB8AC3E}">
        <p14:creationId xmlns:p14="http://schemas.microsoft.com/office/powerpoint/2010/main" val="4094450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10"/>
          </p:nvPr>
        </p:nvSpPr>
        <p:spPr/>
        <p:txBody>
          <a:bodyPr/>
          <a:lstStyle/>
          <a:p>
            <a:fld id="{DC115316-256F-AA4E-8D7E-7F234063F54A}" type="datetime1">
              <a:rPr lang="en-US" smtClean="0"/>
              <a:t>6/9/2018</a:t>
            </a:fld>
            <a:endParaRPr lang="en-US"/>
          </a:p>
        </p:txBody>
      </p:sp>
      <p:sp>
        <p:nvSpPr>
          <p:cNvPr id="5" name="Footer Placeholder 4"/>
          <p:cNvSpPr>
            <a:spLocks noGrp="1"/>
          </p:cNvSpPr>
          <p:nvPr>
            <p:ph type="ftr" sz="quarter" idx="11"/>
          </p:nvPr>
        </p:nvSpPr>
        <p:spPr/>
        <p:txBody>
          <a:bodyPr/>
          <a:lstStyle/>
          <a:p>
            <a:r>
              <a:rPr lang="en-US"/>
              <a:t>Brussels,     June 11, 2018</a:t>
            </a:r>
          </a:p>
        </p:txBody>
      </p:sp>
      <p:sp>
        <p:nvSpPr>
          <p:cNvPr id="6" name="Slide Number Placeholder 5"/>
          <p:cNvSpPr>
            <a:spLocks noGrp="1"/>
          </p:cNvSpPr>
          <p:nvPr>
            <p:ph type="sldNum" sz="quarter" idx="12"/>
          </p:nvPr>
        </p:nvSpPr>
        <p:spPr/>
        <p:txBody>
          <a:bodyPr/>
          <a:lstStyle/>
          <a:p>
            <a:fld id="{288F16AD-02B7-8541-9FE9-E0B63DE33B7B}" type="slidenum">
              <a:rPr lang="en-US" smtClean="0"/>
              <a:t>‹#›</a:t>
            </a:fld>
            <a:endParaRPr lang="en-US"/>
          </a:p>
        </p:txBody>
      </p:sp>
    </p:spTree>
    <p:extLst>
      <p:ext uri="{BB962C8B-B14F-4D97-AF65-F5344CB8AC3E}">
        <p14:creationId xmlns:p14="http://schemas.microsoft.com/office/powerpoint/2010/main" val="422341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10"/>
          </p:nvPr>
        </p:nvSpPr>
        <p:spPr/>
        <p:txBody>
          <a:bodyPr/>
          <a:lstStyle/>
          <a:p>
            <a:fld id="{A62FE73C-CF78-7941-83AA-BA7AC169A7B6}" type="datetime1">
              <a:rPr lang="en-US" smtClean="0"/>
              <a:t>6/9/2018</a:t>
            </a:fld>
            <a:endParaRPr lang="en-US"/>
          </a:p>
        </p:txBody>
      </p:sp>
      <p:sp>
        <p:nvSpPr>
          <p:cNvPr id="5" name="Footer Placeholder 4"/>
          <p:cNvSpPr>
            <a:spLocks noGrp="1"/>
          </p:cNvSpPr>
          <p:nvPr>
            <p:ph type="ftr" sz="quarter" idx="11"/>
          </p:nvPr>
        </p:nvSpPr>
        <p:spPr/>
        <p:txBody>
          <a:bodyPr/>
          <a:lstStyle/>
          <a:p>
            <a:r>
              <a:rPr lang="en-US"/>
              <a:t>Brussels,     June 11, 2018</a:t>
            </a:r>
          </a:p>
        </p:txBody>
      </p:sp>
      <p:sp>
        <p:nvSpPr>
          <p:cNvPr id="6" name="Slide Number Placeholder 5"/>
          <p:cNvSpPr>
            <a:spLocks noGrp="1"/>
          </p:cNvSpPr>
          <p:nvPr>
            <p:ph type="sldNum" sz="quarter" idx="12"/>
          </p:nvPr>
        </p:nvSpPr>
        <p:spPr/>
        <p:txBody>
          <a:bodyPr/>
          <a:lstStyle/>
          <a:p>
            <a:fld id="{288F16AD-02B7-8541-9FE9-E0B63DE33B7B}" type="slidenum">
              <a:rPr lang="en-US" smtClean="0"/>
              <a:t>‹#›</a:t>
            </a:fld>
            <a:endParaRPr lang="en-US"/>
          </a:p>
        </p:txBody>
      </p:sp>
    </p:spTree>
    <p:extLst>
      <p:ext uri="{BB962C8B-B14F-4D97-AF65-F5344CB8AC3E}">
        <p14:creationId xmlns:p14="http://schemas.microsoft.com/office/powerpoint/2010/main" val="295158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idx="1"/>
          </p:nvPr>
        </p:nvSpPr>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10"/>
          </p:nvPr>
        </p:nvSpPr>
        <p:spPr/>
        <p:txBody>
          <a:bodyPr/>
          <a:lstStyle/>
          <a:p>
            <a:fld id="{AF289DDD-1126-9840-832D-26F7A605B4D0}" type="datetime1">
              <a:rPr lang="en-US" smtClean="0"/>
              <a:t>6/9/2018</a:t>
            </a:fld>
            <a:endParaRPr lang="en-US"/>
          </a:p>
        </p:txBody>
      </p:sp>
      <p:sp>
        <p:nvSpPr>
          <p:cNvPr id="5" name="Footer Placeholder 4"/>
          <p:cNvSpPr>
            <a:spLocks noGrp="1"/>
          </p:cNvSpPr>
          <p:nvPr>
            <p:ph type="ftr" sz="quarter" idx="11"/>
          </p:nvPr>
        </p:nvSpPr>
        <p:spPr/>
        <p:txBody>
          <a:bodyPr/>
          <a:lstStyle/>
          <a:p>
            <a:r>
              <a:rPr lang="en-US"/>
              <a:t>Brussels,     June 11, 2018</a:t>
            </a:r>
          </a:p>
        </p:txBody>
      </p:sp>
      <p:sp>
        <p:nvSpPr>
          <p:cNvPr id="6" name="Slide Number Placeholder 5"/>
          <p:cNvSpPr>
            <a:spLocks noGrp="1"/>
          </p:cNvSpPr>
          <p:nvPr>
            <p:ph type="sldNum" sz="quarter" idx="12"/>
          </p:nvPr>
        </p:nvSpPr>
        <p:spPr/>
        <p:txBody>
          <a:bodyPr/>
          <a:lstStyle/>
          <a:p>
            <a:fld id="{288F16AD-02B7-8541-9FE9-E0B63DE33B7B}" type="slidenum">
              <a:rPr lang="en-US" smtClean="0"/>
              <a:t>‹#›</a:t>
            </a:fld>
            <a:endParaRPr lang="en-US"/>
          </a:p>
        </p:txBody>
      </p:sp>
    </p:spTree>
    <p:extLst>
      <p:ext uri="{BB962C8B-B14F-4D97-AF65-F5344CB8AC3E}">
        <p14:creationId xmlns:p14="http://schemas.microsoft.com/office/powerpoint/2010/main" val="1940130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Click to edit Master text styles</a:t>
            </a:r>
          </a:p>
        </p:txBody>
      </p:sp>
      <p:sp>
        <p:nvSpPr>
          <p:cNvPr id="4" name="Date Placeholder 3"/>
          <p:cNvSpPr>
            <a:spLocks noGrp="1"/>
          </p:cNvSpPr>
          <p:nvPr>
            <p:ph type="dt" sz="half" idx="10"/>
          </p:nvPr>
        </p:nvSpPr>
        <p:spPr/>
        <p:txBody>
          <a:bodyPr/>
          <a:lstStyle/>
          <a:p>
            <a:fld id="{4644D864-21E6-6540-BB58-3ED88FE14E87}" type="datetime1">
              <a:rPr lang="en-US" smtClean="0"/>
              <a:t>6/9/2018</a:t>
            </a:fld>
            <a:endParaRPr lang="en-US"/>
          </a:p>
        </p:txBody>
      </p:sp>
      <p:sp>
        <p:nvSpPr>
          <p:cNvPr id="5" name="Footer Placeholder 4"/>
          <p:cNvSpPr>
            <a:spLocks noGrp="1"/>
          </p:cNvSpPr>
          <p:nvPr>
            <p:ph type="ftr" sz="quarter" idx="11"/>
          </p:nvPr>
        </p:nvSpPr>
        <p:spPr/>
        <p:txBody>
          <a:bodyPr/>
          <a:lstStyle/>
          <a:p>
            <a:r>
              <a:rPr lang="en-US"/>
              <a:t>Brussels,     June 11, 2018</a:t>
            </a:r>
          </a:p>
        </p:txBody>
      </p:sp>
      <p:sp>
        <p:nvSpPr>
          <p:cNvPr id="6" name="Slide Number Placeholder 5"/>
          <p:cNvSpPr>
            <a:spLocks noGrp="1"/>
          </p:cNvSpPr>
          <p:nvPr>
            <p:ph type="sldNum" sz="quarter" idx="12"/>
          </p:nvPr>
        </p:nvSpPr>
        <p:spPr/>
        <p:txBody>
          <a:bodyPr/>
          <a:lstStyle/>
          <a:p>
            <a:fld id="{288F16AD-02B7-8541-9FE9-E0B63DE33B7B}" type="slidenum">
              <a:rPr lang="en-US" smtClean="0"/>
              <a:t>‹#›</a:t>
            </a:fld>
            <a:endParaRPr lang="en-US"/>
          </a:p>
        </p:txBody>
      </p:sp>
    </p:spTree>
    <p:extLst>
      <p:ext uri="{BB962C8B-B14F-4D97-AF65-F5344CB8AC3E}">
        <p14:creationId xmlns:p14="http://schemas.microsoft.com/office/powerpoint/2010/main" val="2020920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5" name="Date Placeholder 4"/>
          <p:cNvSpPr>
            <a:spLocks noGrp="1"/>
          </p:cNvSpPr>
          <p:nvPr>
            <p:ph type="dt" sz="half" idx="10"/>
          </p:nvPr>
        </p:nvSpPr>
        <p:spPr/>
        <p:txBody>
          <a:bodyPr/>
          <a:lstStyle/>
          <a:p>
            <a:fld id="{A5256DBF-A985-9C44-B0BF-2DDA92B26CF4}" type="datetime1">
              <a:rPr lang="en-US" smtClean="0"/>
              <a:t>6/9/2018</a:t>
            </a:fld>
            <a:endParaRPr lang="en-US"/>
          </a:p>
        </p:txBody>
      </p:sp>
      <p:sp>
        <p:nvSpPr>
          <p:cNvPr id="6" name="Footer Placeholder 5"/>
          <p:cNvSpPr>
            <a:spLocks noGrp="1"/>
          </p:cNvSpPr>
          <p:nvPr>
            <p:ph type="ftr" sz="quarter" idx="11"/>
          </p:nvPr>
        </p:nvSpPr>
        <p:spPr/>
        <p:txBody>
          <a:bodyPr/>
          <a:lstStyle/>
          <a:p>
            <a:r>
              <a:rPr lang="en-US"/>
              <a:t>Brussels,     June 11, 2018</a:t>
            </a:r>
          </a:p>
        </p:txBody>
      </p:sp>
      <p:sp>
        <p:nvSpPr>
          <p:cNvPr id="7" name="Slide Number Placeholder 6"/>
          <p:cNvSpPr>
            <a:spLocks noGrp="1"/>
          </p:cNvSpPr>
          <p:nvPr>
            <p:ph type="sldNum" sz="quarter" idx="12"/>
          </p:nvPr>
        </p:nvSpPr>
        <p:spPr/>
        <p:txBody>
          <a:bodyPr/>
          <a:lstStyle/>
          <a:p>
            <a:fld id="{288F16AD-02B7-8541-9FE9-E0B63DE33B7B}" type="slidenum">
              <a:rPr lang="en-US" smtClean="0"/>
              <a:t>‹#›</a:t>
            </a:fld>
            <a:endParaRPr lang="en-US"/>
          </a:p>
        </p:txBody>
      </p:sp>
    </p:spTree>
    <p:extLst>
      <p:ext uri="{BB962C8B-B14F-4D97-AF65-F5344CB8AC3E}">
        <p14:creationId xmlns:p14="http://schemas.microsoft.com/office/powerpoint/2010/main" val="386139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7" name="Date Placeholder 6"/>
          <p:cNvSpPr>
            <a:spLocks noGrp="1"/>
          </p:cNvSpPr>
          <p:nvPr>
            <p:ph type="dt" sz="half" idx="10"/>
          </p:nvPr>
        </p:nvSpPr>
        <p:spPr/>
        <p:txBody>
          <a:bodyPr/>
          <a:lstStyle/>
          <a:p>
            <a:fld id="{32DC7070-3388-AF4E-88CB-7FF079FC644A}" type="datetime1">
              <a:rPr lang="en-US" smtClean="0"/>
              <a:t>6/9/2018</a:t>
            </a:fld>
            <a:endParaRPr lang="en-US"/>
          </a:p>
        </p:txBody>
      </p:sp>
      <p:sp>
        <p:nvSpPr>
          <p:cNvPr id="8" name="Footer Placeholder 7"/>
          <p:cNvSpPr>
            <a:spLocks noGrp="1"/>
          </p:cNvSpPr>
          <p:nvPr>
            <p:ph type="ftr" sz="quarter" idx="11"/>
          </p:nvPr>
        </p:nvSpPr>
        <p:spPr/>
        <p:txBody>
          <a:bodyPr/>
          <a:lstStyle/>
          <a:p>
            <a:r>
              <a:rPr lang="en-US"/>
              <a:t>Brussels,     June 11, 2018</a:t>
            </a:r>
          </a:p>
        </p:txBody>
      </p:sp>
      <p:sp>
        <p:nvSpPr>
          <p:cNvPr id="9" name="Slide Number Placeholder 8"/>
          <p:cNvSpPr>
            <a:spLocks noGrp="1"/>
          </p:cNvSpPr>
          <p:nvPr>
            <p:ph type="sldNum" sz="quarter" idx="12"/>
          </p:nvPr>
        </p:nvSpPr>
        <p:spPr/>
        <p:txBody>
          <a:bodyPr/>
          <a:lstStyle/>
          <a:p>
            <a:fld id="{288F16AD-02B7-8541-9FE9-E0B63DE33B7B}" type="slidenum">
              <a:rPr lang="en-US" smtClean="0"/>
              <a:t>‹#›</a:t>
            </a:fld>
            <a:endParaRPr lang="en-US"/>
          </a:p>
        </p:txBody>
      </p:sp>
    </p:spTree>
    <p:extLst>
      <p:ext uri="{BB962C8B-B14F-4D97-AF65-F5344CB8AC3E}">
        <p14:creationId xmlns:p14="http://schemas.microsoft.com/office/powerpoint/2010/main" val="2181586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Date Placeholder 2"/>
          <p:cNvSpPr>
            <a:spLocks noGrp="1"/>
          </p:cNvSpPr>
          <p:nvPr>
            <p:ph type="dt" sz="half" idx="10"/>
          </p:nvPr>
        </p:nvSpPr>
        <p:spPr/>
        <p:txBody>
          <a:bodyPr/>
          <a:lstStyle/>
          <a:p>
            <a:fld id="{E6A092E2-C431-2F4C-B8B7-1BA4899DFED1}" type="datetime1">
              <a:rPr lang="en-US" smtClean="0"/>
              <a:t>6/9/2018</a:t>
            </a:fld>
            <a:endParaRPr lang="en-US"/>
          </a:p>
        </p:txBody>
      </p:sp>
      <p:sp>
        <p:nvSpPr>
          <p:cNvPr id="4" name="Footer Placeholder 3"/>
          <p:cNvSpPr>
            <a:spLocks noGrp="1"/>
          </p:cNvSpPr>
          <p:nvPr>
            <p:ph type="ftr" sz="quarter" idx="11"/>
          </p:nvPr>
        </p:nvSpPr>
        <p:spPr/>
        <p:txBody>
          <a:bodyPr/>
          <a:lstStyle/>
          <a:p>
            <a:r>
              <a:rPr lang="en-US"/>
              <a:t>Brussels,     June 11, 2018</a:t>
            </a:r>
          </a:p>
        </p:txBody>
      </p:sp>
      <p:sp>
        <p:nvSpPr>
          <p:cNvPr id="5" name="Slide Number Placeholder 4"/>
          <p:cNvSpPr>
            <a:spLocks noGrp="1"/>
          </p:cNvSpPr>
          <p:nvPr>
            <p:ph type="sldNum" sz="quarter" idx="12"/>
          </p:nvPr>
        </p:nvSpPr>
        <p:spPr/>
        <p:txBody>
          <a:bodyPr/>
          <a:lstStyle/>
          <a:p>
            <a:fld id="{288F16AD-02B7-8541-9FE9-E0B63DE33B7B}" type="slidenum">
              <a:rPr lang="en-US" smtClean="0"/>
              <a:t>‹#›</a:t>
            </a:fld>
            <a:endParaRPr lang="en-US"/>
          </a:p>
        </p:txBody>
      </p:sp>
    </p:spTree>
    <p:extLst>
      <p:ext uri="{BB962C8B-B14F-4D97-AF65-F5344CB8AC3E}">
        <p14:creationId xmlns:p14="http://schemas.microsoft.com/office/powerpoint/2010/main" val="346970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A6885-E410-2840-847B-4ACA58DC77DC}" type="datetime1">
              <a:rPr lang="en-US" smtClean="0"/>
              <a:t>6/9/2018</a:t>
            </a:fld>
            <a:endParaRPr lang="en-US"/>
          </a:p>
        </p:txBody>
      </p:sp>
      <p:sp>
        <p:nvSpPr>
          <p:cNvPr id="3" name="Footer Placeholder 2"/>
          <p:cNvSpPr>
            <a:spLocks noGrp="1"/>
          </p:cNvSpPr>
          <p:nvPr>
            <p:ph type="ftr" sz="quarter" idx="11"/>
          </p:nvPr>
        </p:nvSpPr>
        <p:spPr/>
        <p:txBody>
          <a:bodyPr/>
          <a:lstStyle/>
          <a:p>
            <a:r>
              <a:rPr lang="en-US"/>
              <a:t>Brussels,     June 11, 2018</a:t>
            </a:r>
          </a:p>
        </p:txBody>
      </p:sp>
      <p:sp>
        <p:nvSpPr>
          <p:cNvPr id="4" name="Slide Number Placeholder 3"/>
          <p:cNvSpPr>
            <a:spLocks noGrp="1"/>
          </p:cNvSpPr>
          <p:nvPr>
            <p:ph type="sldNum" sz="quarter" idx="12"/>
          </p:nvPr>
        </p:nvSpPr>
        <p:spPr/>
        <p:txBody>
          <a:bodyPr/>
          <a:lstStyle/>
          <a:p>
            <a:fld id="{288F16AD-02B7-8541-9FE9-E0B63DE33B7B}" type="slidenum">
              <a:rPr lang="en-US" smtClean="0"/>
              <a:t>‹#›</a:t>
            </a:fld>
            <a:endParaRPr lang="en-US"/>
          </a:p>
        </p:txBody>
      </p:sp>
    </p:spTree>
    <p:extLst>
      <p:ext uri="{BB962C8B-B14F-4D97-AF65-F5344CB8AC3E}">
        <p14:creationId xmlns:p14="http://schemas.microsoft.com/office/powerpoint/2010/main" val="9980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4"/>
          <p:cNvSpPr>
            <a:spLocks noGrp="1"/>
          </p:cNvSpPr>
          <p:nvPr>
            <p:ph type="dt" sz="half" idx="10"/>
          </p:nvPr>
        </p:nvSpPr>
        <p:spPr/>
        <p:txBody>
          <a:bodyPr/>
          <a:lstStyle/>
          <a:p>
            <a:fld id="{616DFF68-5D2E-024F-AC6A-CCDA020D40BA}" type="datetime1">
              <a:rPr lang="en-US" smtClean="0"/>
              <a:t>6/9/2018</a:t>
            </a:fld>
            <a:endParaRPr lang="en-US"/>
          </a:p>
        </p:txBody>
      </p:sp>
      <p:sp>
        <p:nvSpPr>
          <p:cNvPr id="6" name="Footer Placeholder 5"/>
          <p:cNvSpPr>
            <a:spLocks noGrp="1"/>
          </p:cNvSpPr>
          <p:nvPr>
            <p:ph type="ftr" sz="quarter" idx="11"/>
          </p:nvPr>
        </p:nvSpPr>
        <p:spPr/>
        <p:txBody>
          <a:bodyPr/>
          <a:lstStyle/>
          <a:p>
            <a:r>
              <a:rPr lang="en-US"/>
              <a:t>Brussels,     June 11, 2018</a:t>
            </a:r>
          </a:p>
        </p:txBody>
      </p:sp>
      <p:sp>
        <p:nvSpPr>
          <p:cNvPr id="7" name="Slide Number Placeholder 6"/>
          <p:cNvSpPr>
            <a:spLocks noGrp="1"/>
          </p:cNvSpPr>
          <p:nvPr>
            <p:ph type="sldNum" sz="quarter" idx="12"/>
          </p:nvPr>
        </p:nvSpPr>
        <p:spPr/>
        <p:txBody>
          <a:bodyPr/>
          <a:lstStyle/>
          <a:p>
            <a:fld id="{288F16AD-02B7-8541-9FE9-E0B63DE33B7B}" type="slidenum">
              <a:rPr lang="en-US" smtClean="0"/>
              <a:t>‹#›</a:t>
            </a:fld>
            <a:endParaRPr lang="en-US"/>
          </a:p>
        </p:txBody>
      </p:sp>
    </p:spTree>
    <p:extLst>
      <p:ext uri="{BB962C8B-B14F-4D97-AF65-F5344CB8AC3E}">
        <p14:creationId xmlns:p14="http://schemas.microsoft.com/office/powerpoint/2010/main" val="40356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4"/>
          <p:cNvSpPr>
            <a:spLocks noGrp="1"/>
          </p:cNvSpPr>
          <p:nvPr>
            <p:ph type="dt" sz="half" idx="10"/>
          </p:nvPr>
        </p:nvSpPr>
        <p:spPr/>
        <p:txBody>
          <a:bodyPr/>
          <a:lstStyle/>
          <a:p>
            <a:fld id="{96E74A45-7266-A24D-B499-D7E0F01E2372}" type="datetime1">
              <a:rPr lang="en-US" smtClean="0"/>
              <a:t>6/9/2018</a:t>
            </a:fld>
            <a:endParaRPr lang="en-US"/>
          </a:p>
        </p:txBody>
      </p:sp>
      <p:sp>
        <p:nvSpPr>
          <p:cNvPr id="6" name="Footer Placeholder 5"/>
          <p:cNvSpPr>
            <a:spLocks noGrp="1"/>
          </p:cNvSpPr>
          <p:nvPr>
            <p:ph type="ftr" sz="quarter" idx="11"/>
          </p:nvPr>
        </p:nvSpPr>
        <p:spPr/>
        <p:txBody>
          <a:bodyPr/>
          <a:lstStyle/>
          <a:p>
            <a:r>
              <a:rPr lang="en-US"/>
              <a:t>Brussels,     June 11, 2018</a:t>
            </a:r>
          </a:p>
        </p:txBody>
      </p:sp>
      <p:sp>
        <p:nvSpPr>
          <p:cNvPr id="7" name="Slide Number Placeholder 6"/>
          <p:cNvSpPr>
            <a:spLocks noGrp="1"/>
          </p:cNvSpPr>
          <p:nvPr>
            <p:ph type="sldNum" sz="quarter" idx="12"/>
          </p:nvPr>
        </p:nvSpPr>
        <p:spPr/>
        <p:txBody>
          <a:bodyPr/>
          <a:lstStyle/>
          <a:p>
            <a:fld id="{288F16AD-02B7-8541-9FE9-E0B63DE33B7B}" type="slidenum">
              <a:rPr lang="en-US" smtClean="0"/>
              <a:t>‹#›</a:t>
            </a:fld>
            <a:endParaRPr lang="en-US"/>
          </a:p>
        </p:txBody>
      </p:sp>
    </p:spTree>
    <p:extLst>
      <p:ext uri="{BB962C8B-B14F-4D97-AF65-F5344CB8AC3E}">
        <p14:creationId xmlns:p14="http://schemas.microsoft.com/office/powerpoint/2010/main" val="200074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Click to </a:t>
            </a:r>
            <a:r>
              <a:rPr lang="fr-FR" dirty="0" err="1"/>
              <a:t>edit</a:t>
            </a:r>
            <a:r>
              <a:rPr lang="fr-FR" dirty="0"/>
              <a:t> Master </a:t>
            </a:r>
            <a:r>
              <a:rPr lang="fr-FR" dirty="0" err="1"/>
              <a:t>title</a:t>
            </a:r>
            <a:r>
              <a:rPr lang="fr-FR" dirty="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Lucida Bright"/>
              </a:defRPr>
            </a:lvl1pPr>
          </a:lstStyle>
          <a:p>
            <a:fld id="{338A7C4A-0F9A-CE49-9C33-AFE17BDF933F}" type="datetime1">
              <a:rPr lang="en-US" smtClean="0"/>
              <a:pPr/>
              <a:t>6/9/2018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Lucida Bright"/>
              </a:defRPr>
            </a:lvl1pPr>
          </a:lstStyle>
          <a:p>
            <a:r>
              <a:rPr lang="en-US" dirty="0"/>
              <a:t>Brussels,     June 11,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Lucida Bright"/>
              </a:defRPr>
            </a:lvl1pPr>
          </a:lstStyle>
          <a:p>
            <a:fld id="{288F16AD-02B7-8541-9FE9-E0B63DE33B7B}" type="slidenum">
              <a:rPr lang="en-US" smtClean="0"/>
              <a:pPr/>
              <a:t>‹#›</a:t>
            </a:fld>
            <a:endParaRPr lang="en-US" dirty="0"/>
          </a:p>
        </p:txBody>
      </p:sp>
    </p:spTree>
    <p:extLst>
      <p:ext uri="{BB962C8B-B14F-4D97-AF65-F5344CB8AC3E}">
        <p14:creationId xmlns:p14="http://schemas.microsoft.com/office/powerpoint/2010/main" val="1673048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Lucida Brigh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ucida Br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Lucida Br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ucida Br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Lucida Br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Lucida Br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https://belgique-insolite-et-occulte.blogspot.be/2016/10/bruxelles-1910-exposition-universelle.html" TargetMode="External"/><Relationship Id="rId4" Type="http://schemas.openxmlformats.org/officeDocument/2006/relationships/hyperlink" Target="http://www.retroscoop.com/amusement.php?artikel=286"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2327"/>
            <a:ext cx="7772400" cy="3365166"/>
          </a:xfrm>
        </p:spPr>
        <p:txBody>
          <a:bodyPr>
            <a:normAutofit/>
          </a:bodyPr>
          <a:lstStyle/>
          <a:p>
            <a:r>
              <a:rPr lang="en-US" sz="4800" b="1" dirty="0">
                <a:solidFill>
                  <a:srgbClr val="000090"/>
                </a:solidFill>
                <a:cs typeface="Lucida Bright"/>
              </a:rPr>
              <a:t>A Short History</a:t>
            </a:r>
            <a:br>
              <a:rPr lang="en-US" sz="4800" b="1" dirty="0">
                <a:solidFill>
                  <a:srgbClr val="000090"/>
                </a:solidFill>
                <a:cs typeface="Lucida Bright"/>
              </a:rPr>
            </a:br>
            <a:r>
              <a:rPr lang="en-US" sz="4800" b="1" dirty="0">
                <a:solidFill>
                  <a:srgbClr val="000090"/>
                </a:solidFill>
                <a:cs typeface="Lucida Bright"/>
              </a:rPr>
              <a:t> of Belgian</a:t>
            </a:r>
            <a:br>
              <a:rPr lang="en-US" sz="4800" b="1" dirty="0">
                <a:solidFill>
                  <a:srgbClr val="000090"/>
                </a:solidFill>
                <a:cs typeface="Lucida Bright"/>
              </a:rPr>
            </a:br>
            <a:r>
              <a:rPr lang="en-US" sz="4800" b="1" dirty="0">
                <a:solidFill>
                  <a:srgbClr val="000090"/>
                </a:solidFill>
                <a:cs typeface="Lucida Bright"/>
              </a:rPr>
              <a:t>Gastronomy</a:t>
            </a:r>
          </a:p>
        </p:txBody>
      </p:sp>
      <p:sp>
        <p:nvSpPr>
          <p:cNvPr id="3" name="Subtitle 2"/>
          <p:cNvSpPr>
            <a:spLocks noGrp="1"/>
          </p:cNvSpPr>
          <p:nvPr>
            <p:ph type="subTitle" idx="1"/>
          </p:nvPr>
        </p:nvSpPr>
        <p:spPr>
          <a:xfrm>
            <a:off x="1371600" y="4475431"/>
            <a:ext cx="6400800" cy="1752600"/>
          </a:xfrm>
        </p:spPr>
        <p:txBody>
          <a:bodyPr>
            <a:normAutofit/>
          </a:bodyPr>
          <a:lstStyle/>
          <a:p>
            <a:r>
              <a:rPr lang="en-US" sz="2400" dirty="0">
                <a:solidFill>
                  <a:srgbClr val="000090"/>
                </a:solidFill>
              </a:rPr>
              <a:t>Peter Scholliers</a:t>
            </a:r>
          </a:p>
        </p:txBody>
      </p:sp>
      <p:pic>
        <p:nvPicPr>
          <p:cNvPr id="5" name="Graphic 4">
            <a:extLst>
              <a:ext uri="{FF2B5EF4-FFF2-40B4-BE49-F238E27FC236}">
                <a16:creationId xmlns:a16="http://schemas.microsoft.com/office/drawing/2014/main" id="{46BDDA4C-81D6-4FDA-BDD0-6CA1048EC2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7870" y="5443873"/>
            <a:ext cx="1808261" cy="805426"/>
          </a:xfrm>
          <a:prstGeom prst="rect">
            <a:avLst/>
          </a:prstGeom>
        </p:spPr>
      </p:pic>
    </p:spTree>
    <p:extLst>
      <p:ext uri="{BB962C8B-B14F-4D97-AF65-F5344CB8AC3E}">
        <p14:creationId xmlns:p14="http://schemas.microsoft.com/office/powerpoint/2010/main" val="268347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r>
              <a:rPr lang="en-US" sz="1800" dirty="0"/>
              <a:t>	</a:t>
            </a:r>
            <a:r>
              <a:rPr lang="en-US" sz="1800" i="1" dirty="0">
                <a:solidFill>
                  <a:srgbClr val="3366FF"/>
                </a:solidFill>
              </a:rPr>
              <a:t>80</a:t>
            </a:r>
            <a:r>
              <a:rPr lang="en-US" sz="1800" dirty="0">
                <a:solidFill>
                  <a:srgbClr val="3366FF"/>
                </a:solidFill>
              </a:rPr>
              <a:t> </a:t>
            </a:r>
            <a:r>
              <a:rPr lang="en-US" sz="1800" dirty="0">
                <a:solidFill>
                  <a:srgbClr val="FF0000"/>
                </a:solidFill>
              </a:rPr>
              <a:t>years of gastronomy</a:t>
            </a:r>
          </a:p>
        </p:txBody>
      </p:sp>
      <p:sp>
        <p:nvSpPr>
          <p:cNvPr id="3" name="Content Placeholder 2"/>
          <p:cNvSpPr>
            <a:spLocks noGrp="1"/>
          </p:cNvSpPr>
          <p:nvPr>
            <p:ph idx="1"/>
          </p:nvPr>
        </p:nvSpPr>
        <p:spPr/>
        <p:txBody>
          <a:bodyPr>
            <a:normAutofit/>
          </a:bodyPr>
          <a:lstStyle/>
          <a:p>
            <a:pPr marL="0" indent="0">
              <a:buNone/>
            </a:pPr>
            <a:r>
              <a:rPr lang="en-US" sz="2000" dirty="0"/>
              <a:t>E.g. (source: </a:t>
            </a:r>
            <a:r>
              <a:rPr lang="en-US" sz="2000" i="1" dirty="0"/>
              <a:t>Guide Gourmand</a:t>
            </a:r>
            <a:r>
              <a:rPr lang="en-US" sz="2000" dirty="0"/>
              <a:t>, 1937-38, published by Club).</a:t>
            </a:r>
          </a:p>
          <a:p>
            <a:pPr marL="0" indent="0">
              <a:buNone/>
            </a:pPr>
            <a:endParaRPr lang="en-US" sz="2000" dirty="0"/>
          </a:p>
          <a:p>
            <a:pPr marL="0" indent="0">
              <a:buNone/>
            </a:pPr>
            <a:r>
              <a:rPr lang="en-US" sz="1800" dirty="0"/>
              <a:t>“</a:t>
            </a:r>
            <a:r>
              <a:rPr lang="en-US" sz="1800" i="1" dirty="0" err="1"/>
              <a:t>Hôtel</a:t>
            </a:r>
            <a:r>
              <a:rPr lang="en-US" sz="1800" i="1" dirty="0"/>
              <a:t> Cosmopolite, Place </a:t>
            </a:r>
            <a:r>
              <a:rPr lang="en-US" sz="1800" i="1" dirty="0" err="1"/>
              <a:t>Rogier</a:t>
            </a:r>
            <a:r>
              <a:rPr lang="en-US" sz="1800" i="1" dirty="0"/>
              <a:t>, Restaurant </a:t>
            </a:r>
            <a:r>
              <a:rPr lang="en-US" sz="1800" i="1" dirty="0" err="1"/>
              <a:t>très</a:t>
            </a:r>
            <a:r>
              <a:rPr lang="en-US" sz="1800" i="1" dirty="0"/>
              <a:t> soigné. </a:t>
            </a:r>
            <a:r>
              <a:rPr lang="en-US" sz="1800" i="1" dirty="0" err="1"/>
              <a:t>Nombreuses</a:t>
            </a:r>
            <a:r>
              <a:rPr lang="en-US" sz="1800" i="1" dirty="0"/>
              <a:t> </a:t>
            </a:r>
            <a:r>
              <a:rPr lang="en-US" sz="1800" i="1" dirty="0" err="1"/>
              <a:t>spécialités</a:t>
            </a:r>
            <a:r>
              <a:rPr lang="en-US" sz="1800" i="1" dirty="0"/>
              <a:t> de </a:t>
            </a:r>
            <a:r>
              <a:rPr lang="en-US" sz="1800" b="1" i="1" dirty="0"/>
              <a:t>cuisine </a:t>
            </a:r>
            <a:r>
              <a:rPr lang="en-US" sz="1800" b="1" i="1" dirty="0" err="1"/>
              <a:t>belge</a:t>
            </a:r>
            <a:r>
              <a:rPr lang="en-US" sz="1800" i="1" dirty="0"/>
              <a:t>. Prix </a:t>
            </a:r>
            <a:r>
              <a:rPr lang="en-US" sz="1800" i="1" dirty="0" err="1"/>
              <a:t>très</a:t>
            </a:r>
            <a:r>
              <a:rPr lang="en-US" sz="1800" i="1" dirty="0"/>
              <a:t> </a:t>
            </a:r>
            <a:r>
              <a:rPr lang="en-US" sz="1800" i="1" dirty="0" err="1"/>
              <a:t>raisonnables</a:t>
            </a:r>
            <a:r>
              <a:rPr lang="en-US" sz="1800" i="1" dirty="0"/>
              <a:t>. </a:t>
            </a:r>
            <a:r>
              <a:rPr lang="en-US" sz="1800" i="1" dirty="0" err="1"/>
              <a:t>Recommendé</a:t>
            </a:r>
            <a:r>
              <a:rPr lang="en-US" sz="1800" dirty="0"/>
              <a:t>” (p. 26)</a:t>
            </a:r>
          </a:p>
          <a:p>
            <a:pPr marL="0" indent="0">
              <a:buNone/>
            </a:pPr>
            <a:endParaRPr lang="en-US" sz="1800" dirty="0"/>
          </a:p>
          <a:p>
            <a:pPr marL="0" indent="0">
              <a:buNone/>
            </a:pPr>
            <a:r>
              <a:rPr lang="en-US" sz="1800" dirty="0"/>
              <a:t>“</a:t>
            </a:r>
            <a:r>
              <a:rPr lang="en-US" sz="1800" i="1" dirty="0" err="1"/>
              <a:t>Hôtel</a:t>
            </a:r>
            <a:r>
              <a:rPr lang="en-US" sz="1800" i="1" dirty="0"/>
              <a:t> </a:t>
            </a:r>
            <a:r>
              <a:rPr lang="en-US" sz="1800" i="1" dirty="0" err="1"/>
              <a:t>Barcelone</a:t>
            </a:r>
            <a:r>
              <a:rPr lang="en-US" sz="1800" i="1" dirty="0"/>
              <a:t>, </a:t>
            </a:r>
            <a:r>
              <a:rPr lang="en-US" sz="1800" i="1" dirty="0" err="1"/>
              <a:t>Andenne</a:t>
            </a:r>
            <a:r>
              <a:rPr lang="en-US" sz="1800" i="1" dirty="0"/>
              <a:t>, </a:t>
            </a:r>
            <a:r>
              <a:rPr lang="en-US" sz="1800" b="1" i="1" dirty="0"/>
              <a:t>Cuisine </a:t>
            </a:r>
            <a:r>
              <a:rPr lang="en-US" sz="1800" b="1" i="1" dirty="0" err="1"/>
              <a:t>régionale</a:t>
            </a:r>
            <a:r>
              <a:rPr lang="en-US" sz="1800" b="1" i="1" dirty="0"/>
              <a:t> </a:t>
            </a:r>
            <a:r>
              <a:rPr lang="en-US" sz="1800" i="1" dirty="0" err="1"/>
              <a:t>bourgeoise</a:t>
            </a:r>
            <a:r>
              <a:rPr lang="en-US" sz="1800" i="1" dirty="0"/>
              <a:t> </a:t>
            </a:r>
            <a:r>
              <a:rPr lang="en-US" sz="1800" i="1" dirty="0" err="1"/>
              <a:t>faite</a:t>
            </a:r>
            <a:r>
              <a:rPr lang="en-US" sz="1800" i="1" dirty="0"/>
              <a:t> par le patron, </a:t>
            </a:r>
            <a:r>
              <a:rPr lang="en-US" sz="1800" i="1" dirty="0" err="1"/>
              <a:t>ancien</a:t>
            </a:r>
            <a:r>
              <a:rPr lang="en-US" sz="1800" i="1" dirty="0"/>
              <a:t> </a:t>
            </a:r>
            <a:r>
              <a:rPr lang="en-US" sz="1800" i="1" dirty="0" err="1"/>
              <a:t>congolais</a:t>
            </a:r>
            <a:r>
              <a:rPr lang="en-US" sz="1800" dirty="0"/>
              <a:t>” (p. 11)</a:t>
            </a:r>
          </a:p>
          <a:p>
            <a:pPr marL="0" indent="0">
              <a:buNone/>
            </a:pPr>
            <a:endParaRPr lang="en-US" sz="1800" dirty="0"/>
          </a:p>
          <a:p>
            <a:pPr marL="0" indent="0">
              <a:buNone/>
            </a:pPr>
            <a:r>
              <a:rPr lang="en-US" sz="1800" dirty="0"/>
              <a:t>“</a:t>
            </a:r>
            <a:r>
              <a:rPr lang="en-US" sz="1800" i="1" dirty="0" err="1"/>
              <a:t>Hôtel</a:t>
            </a:r>
            <a:r>
              <a:rPr lang="en-US" sz="1800" i="1" dirty="0"/>
              <a:t> des </a:t>
            </a:r>
            <a:r>
              <a:rPr lang="en-US" sz="1800" i="1" dirty="0" err="1"/>
              <a:t>Etrangers</a:t>
            </a:r>
            <a:r>
              <a:rPr lang="en-US" sz="1800" i="1" dirty="0"/>
              <a:t>, Spa, Cuisine </a:t>
            </a:r>
            <a:r>
              <a:rPr lang="en-US" sz="1800" i="1" dirty="0" err="1"/>
              <a:t>bourgeoise</a:t>
            </a:r>
            <a:r>
              <a:rPr lang="en-US" sz="1800" i="1" dirty="0"/>
              <a:t> et </a:t>
            </a:r>
            <a:r>
              <a:rPr lang="en-US" sz="1800" b="1" i="1" dirty="0" err="1"/>
              <a:t>régionale</a:t>
            </a:r>
            <a:r>
              <a:rPr lang="en-US" sz="1800" i="1" dirty="0"/>
              <a:t>. Bonne cave, avec 5 p.c. de remise </a:t>
            </a:r>
            <a:r>
              <a:rPr lang="en-US" sz="1800" i="1" dirty="0" err="1"/>
              <a:t>à</a:t>
            </a:r>
            <a:r>
              <a:rPr lang="en-US" sz="1800" i="1" dirty="0"/>
              <a:t> </a:t>
            </a:r>
            <a:r>
              <a:rPr lang="en-US" sz="1800" i="1" dirty="0" err="1"/>
              <a:t>nos</a:t>
            </a:r>
            <a:r>
              <a:rPr lang="en-US" sz="1800" i="1" dirty="0"/>
              <a:t> </a:t>
            </a:r>
            <a:r>
              <a:rPr lang="en-US" sz="1800" i="1" dirty="0" err="1"/>
              <a:t>membres</a:t>
            </a:r>
            <a:r>
              <a:rPr lang="en-US" sz="1800" i="1" dirty="0"/>
              <a:t>. </a:t>
            </a:r>
            <a:r>
              <a:rPr lang="en-US" sz="1800" i="1" dirty="0" err="1"/>
              <a:t>Recommandé</a:t>
            </a:r>
            <a:r>
              <a:rPr lang="en-US" sz="1800" dirty="0"/>
              <a:t>” (p. 74)</a:t>
            </a:r>
          </a:p>
          <a:p>
            <a:pPr marL="0" indent="0">
              <a:buNone/>
            </a:pPr>
            <a:endParaRPr lang="en-US" sz="1800" dirty="0"/>
          </a:p>
          <a:p>
            <a:pPr marL="0" indent="0">
              <a:buNone/>
            </a:pPr>
            <a:r>
              <a:rPr lang="en-US" sz="1800" dirty="0"/>
              <a:t>Also, lots of mentioning of “</a:t>
            </a:r>
            <a:r>
              <a:rPr lang="en-US" sz="1800" b="1" dirty="0" err="1"/>
              <a:t>spécialités</a:t>
            </a:r>
            <a:r>
              <a:rPr lang="en-US" sz="1800" b="1" dirty="0"/>
              <a:t> locales</a:t>
            </a:r>
            <a:r>
              <a:rPr lang="en-US" sz="1800" dirty="0"/>
              <a:t>”: (</a:t>
            </a:r>
            <a:r>
              <a:rPr lang="en-US" sz="1800" dirty="0" err="1"/>
              <a:t>anguilles</a:t>
            </a:r>
            <a:r>
              <a:rPr lang="en-US" sz="1800" dirty="0"/>
              <a:t>, plats </a:t>
            </a:r>
            <a:r>
              <a:rPr lang="en-US" sz="1800" dirty="0" err="1"/>
              <a:t>mosans</a:t>
            </a:r>
            <a:r>
              <a:rPr lang="en-US" sz="1800" dirty="0"/>
              <a:t>, du pays, </a:t>
            </a:r>
            <a:r>
              <a:rPr lang="en-US" sz="1800" dirty="0" err="1"/>
              <a:t>d’Ardennes</a:t>
            </a:r>
            <a:r>
              <a:rPr lang="en-US" sz="1800" dirty="0"/>
              <a:t>, de la </a:t>
            </a:r>
            <a:r>
              <a:rPr lang="en-US" sz="1800" dirty="0" err="1"/>
              <a:t>côte</a:t>
            </a:r>
            <a:r>
              <a:rPr lang="en-US" sz="1800" dirty="0"/>
              <a:t>,</a:t>
            </a:r>
            <a:r>
              <a:rPr lang="is-IS" sz="1800" dirty="0"/>
              <a:t>…)</a:t>
            </a:r>
            <a:endParaRPr lang="en-US" sz="1800" dirty="0"/>
          </a:p>
        </p:txBody>
      </p:sp>
      <p:pic>
        <p:nvPicPr>
          <p:cNvPr id="5" name="Picture 4" descr="Screen Shot 2018-05-19 at 12.0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3691836" cy="881089"/>
          </a:xfrm>
          <a:prstGeom prst="rect">
            <a:avLst/>
          </a:prstGeom>
        </p:spPr>
      </p:pic>
      <p:sp>
        <p:nvSpPr>
          <p:cNvPr id="4" name="Footer Placeholder 3"/>
          <p:cNvSpPr>
            <a:spLocks noGrp="1"/>
          </p:cNvSpPr>
          <p:nvPr>
            <p:ph type="ftr" sz="quarter" idx="11"/>
          </p:nvPr>
        </p:nvSpPr>
        <p:spPr/>
        <p:txBody>
          <a:bodyPr/>
          <a:lstStyle/>
          <a:p>
            <a:r>
              <a:rPr lang="en-US"/>
              <a:t>Brussels,     June 11, 2018</a:t>
            </a:r>
          </a:p>
        </p:txBody>
      </p:sp>
      <p:sp>
        <p:nvSpPr>
          <p:cNvPr id="6" name="Slide Number Placeholder 5"/>
          <p:cNvSpPr>
            <a:spLocks noGrp="1"/>
          </p:cNvSpPr>
          <p:nvPr>
            <p:ph type="sldNum" sz="quarter" idx="12"/>
          </p:nvPr>
        </p:nvSpPr>
        <p:spPr/>
        <p:txBody>
          <a:bodyPr/>
          <a:lstStyle/>
          <a:p>
            <a:fld id="{288F16AD-02B7-8541-9FE9-E0B63DE33B7B}" type="slidenum">
              <a:rPr lang="en-US" smtClean="0"/>
              <a:t>10</a:t>
            </a:fld>
            <a:endParaRPr lang="en-US"/>
          </a:p>
        </p:txBody>
      </p:sp>
    </p:spTree>
    <p:extLst>
      <p:ext uri="{BB962C8B-B14F-4D97-AF65-F5344CB8AC3E}">
        <p14:creationId xmlns:p14="http://schemas.microsoft.com/office/powerpoint/2010/main" val="2816554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r>
              <a:rPr lang="en-US" sz="1800" dirty="0"/>
              <a:t>	</a:t>
            </a:r>
            <a:r>
              <a:rPr lang="en-US" sz="1800" i="1" dirty="0">
                <a:solidFill>
                  <a:srgbClr val="3366FF"/>
                </a:solidFill>
              </a:rPr>
              <a:t>80</a:t>
            </a:r>
            <a:r>
              <a:rPr lang="en-US" sz="1800" dirty="0">
                <a:solidFill>
                  <a:srgbClr val="3366FF"/>
                </a:solidFill>
              </a:rPr>
              <a:t> </a:t>
            </a:r>
            <a:r>
              <a:rPr lang="en-US" sz="1800" dirty="0">
                <a:solidFill>
                  <a:srgbClr val="FF0000"/>
                </a:solidFill>
              </a:rPr>
              <a:t>years of gastronomy</a:t>
            </a:r>
          </a:p>
        </p:txBody>
      </p:sp>
      <p:sp>
        <p:nvSpPr>
          <p:cNvPr id="3" name="Content Placeholder 2"/>
          <p:cNvSpPr>
            <a:spLocks noGrp="1"/>
          </p:cNvSpPr>
          <p:nvPr>
            <p:ph idx="1"/>
          </p:nvPr>
        </p:nvSpPr>
        <p:spPr/>
        <p:txBody>
          <a:bodyPr/>
          <a:lstStyle/>
          <a:p>
            <a:pPr marL="0" indent="0">
              <a:buNone/>
            </a:pPr>
            <a:r>
              <a:rPr lang="en-US" sz="2000" b="1" dirty="0">
                <a:solidFill>
                  <a:srgbClr val="FF0000"/>
                </a:solidFill>
              </a:rPr>
              <a:t>3. Supporters &amp; preservers of </a:t>
            </a:r>
            <a:r>
              <a:rPr lang="en-US" sz="2000" b="1" i="1" dirty="0">
                <a:solidFill>
                  <a:srgbClr val="FF0000"/>
                </a:solidFill>
              </a:rPr>
              <a:t>Belgian </a:t>
            </a:r>
            <a:r>
              <a:rPr lang="en-US" sz="2000" b="1" dirty="0">
                <a:solidFill>
                  <a:srgbClr val="FF0000"/>
                </a:solidFill>
              </a:rPr>
              <a:t>cuisine</a:t>
            </a:r>
          </a:p>
          <a:p>
            <a:pPr marL="0" indent="0">
              <a:buNone/>
            </a:pPr>
            <a:endParaRPr lang="en-US" dirty="0"/>
          </a:p>
          <a:p>
            <a:pPr marL="514350" indent="-514350">
              <a:buAutoNum type="arabicPeriod"/>
            </a:pPr>
            <a:r>
              <a:rPr lang="en-US" sz="2400" dirty="0"/>
              <a:t>Diners</a:t>
            </a:r>
          </a:p>
          <a:p>
            <a:pPr marL="514350" indent="-514350">
              <a:buAutoNum type="arabicPeriod"/>
            </a:pPr>
            <a:r>
              <a:rPr lang="en-US" sz="2400" dirty="0"/>
              <a:t>Chefs</a:t>
            </a:r>
          </a:p>
          <a:p>
            <a:pPr marL="514350" indent="-514350">
              <a:buAutoNum type="arabicPeriod"/>
            </a:pPr>
            <a:r>
              <a:rPr lang="en-US" sz="2400" dirty="0"/>
              <a:t>Journalists</a:t>
            </a:r>
          </a:p>
          <a:p>
            <a:pPr marL="514350" indent="-514350">
              <a:buAutoNum type="arabicPeriod"/>
            </a:pPr>
            <a:endParaRPr lang="en-US" sz="2400" dirty="0"/>
          </a:p>
          <a:p>
            <a:pPr marL="0" indent="0">
              <a:buNone/>
            </a:pPr>
            <a:r>
              <a:rPr lang="en-US" sz="2400" dirty="0"/>
              <a:t>				</a:t>
            </a:r>
            <a:r>
              <a:rPr lang="en-US" sz="2400" dirty="0">
                <a:sym typeface="Wingdings"/>
              </a:rPr>
              <a:t> the “golden trio”</a:t>
            </a:r>
            <a:endParaRPr lang="en-US" sz="2400" dirty="0"/>
          </a:p>
          <a:p>
            <a:pPr marL="514350" indent="-514350">
              <a:buAutoNum type="arabicPeriod"/>
            </a:pPr>
            <a:r>
              <a:rPr lang="en-US" sz="2400" dirty="0">
                <a:solidFill>
                  <a:schemeClr val="bg1"/>
                </a:solidFill>
              </a:rPr>
              <a:t>Associations</a:t>
            </a:r>
          </a:p>
          <a:p>
            <a:pPr marL="0" indent="0">
              <a:buNone/>
            </a:pPr>
            <a:r>
              <a:rPr lang="en-US" sz="2400" dirty="0">
                <a:solidFill>
                  <a:schemeClr val="bg1"/>
                </a:solidFill>
              </a:rPr>
              <a:t>		</a:t>
            </a:r>
            <a:r>
              <a:rPr lang="en-US" sz="2400" i="1" dirty="0">
                <a:solidFill>
                  <a:schemeClr val="bg1"/>
                </a:solidFill>
              </a:rPr>
              <a:t>Club des Gastronomes</a:t>
            </a:r>
            <a:r>
              <a:rPr lang="en-US" sz="2400" dirty="0">
                <a:solidFill>
                  <a:schemeClr val="bg1"/>
                </a:solidFill>
              </a:rPr>
              <a:t>: mix of the “golden tri</a:t>
            </a:r>
            <a:r>
              <a:rPr lang="en-US" sz="2400" dirty="0">
                <a:solidFill>
                  <a:srgbClr val="FFFFFF"/>
                </a:solidFill>
              </a:rPr>
              <a:t>o”</a:t>
            </a:r>
          </a:p>
        </p:txBody>
      </p:sp>
      <p:pic>
        <p:nvPicPr>
          <p:cNvPr id="5" name="Picture 4" descr="Screen Shot 2018-05-19 at 12.0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3691836" cy="881089"/>
          </a:xfrm>
          <a:prstGeom prst="rect">
            <a:avLst/>
          </a:prstGeom>
        </p:spPr>
      </p:pic>
      <p:sp>
        <p:nvSpPr>
          <p:cNvPr id="4" name="Footer Placeholder 3"/>
          <p:cNvSpPr>
            <a:spLocks noGrp="1"/>
          </p:cNvSpPr>
          <p:nvPr>
            <p:ph type="ftr" sz="quarter" idx="11"/>
          </p:nvPr>
        </p:nvSpPr>
        <p:spPr/>
        <p:txBody>
          <a:bodyPr/>
          <a:lstStyle/>
          <a:p>
            <a:r>
              <a:rPr lang="en-US"/>
              <a:t>Brussels,     June 11, 2018</a:t>
            </a:r>
          </a:p>
        </p:txBody>
      </p:sp>
      <p:sp>
        <p:nvSpPr>
          <p:cNvPr id="6" name="Slide Number Placeholder 5"/>
          <p:cNvSpPr>
            <a:spLocks noGrp="1"/>
          </p:cNvSpPr>
          <p:nvPr>
            <p:ph type="sldNum" sz="quarter" idx="12"/>
          </p:nvPr>
        </p:nvSpPr>
        <p:spPr/>
        <p:txBody>
          <a:bodyPr/>
          <a:lstStyle/>
          <a:p>
            <a:fld id="{288F16AD-02B7-8541-9FE9-E0B63DE33B7B}" type="slidenum">
              <a:rPr lang="en-US" smtClean="0"/>
              <a:t>11</a:t>
            </a:fld>
            <a:endParaRPr lang="en-US" dirty="0"/>
          </a:p>
        </p:txBody>
      </p:sp>
    </p:spTree>
    <p:extLst>
      <p:ext uri="{BB962C8B-B14F-4D97-AF65-F5344CB8AC3E}">
        <p14:creationId xmlns:p14="http://schemas.microsoft.com/office/powerpoint/2010/main" val="7503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r>
              <a:rPr lang="en-US" sz="1800" dirty="0"/>
              <a:t>	</a:t>
            </a:r>
            <a:r>
              <a:rPr lang="en-US" sz="1800" i="1" dirty="0">
                <a:solidFill>
                  <a:srgbClr val="3366FF"/>
                </a:solidFill>
              </a:rPr>
              <a:t>80</a:t>
            </a:r>
            <a:r>
              <a:rPr lang="en-US" sz="1800" dirty="0">
                <a:solidFill>
                  <a:srgbClr val="3366FF"/>
                </a:solidFill>
              </a:rPr>
              <a:t> </a:t>
            </a:r>
            <a:r>
              <a:rPr lang="en-US" sz="1800" dirty="0">
                <a:solidFill>
                  <a:srgbClr val="FF0000"/>
                </a:solidFill>
              </a:rPr>
              <a:t>years of gastronomy</a:t>
            </a:r>
          </a:p>
        </p:txBody>
      </p:sp>
      <p:sp>
        <p:nvSpPr>
          <p:cNvPr id="3" name="Content Placeholder 2"/>
          <p:cNvSpPr>
            <a:spLocks noGrp="1"/>
          </p:cNvSpPr>
          <p:nvPr>
            <p:ph idx="1"/>
          </p:nvPr>
        </p:nvSpPr>
        <p:spPr/>
        <p:txBody>
          <a:bodyPr/>
          <a:lstStyle/>
          <a:p>
            <a:pPr marL="0" indent="0">
              <a:buNone/>
            </a:pPr>
            <a:r>
              <a:rPr lang="en-US" sz="2000" b="1" dirty="0">
                <a:solidFill>
                  <a:srgbClr val="FF0000"/>
                </a:solidFill>
              </a:rPr>
              <a:t>3. Supporters &amp; preservers of </a:t>
            </a:r>
            <a:r>
              <a:rPr lang="en-US" sz="2000" b="1" i="1" dirty="0">
                <a:solidFill>
                  <a:srgbClr val="FF0000"/>
                </a:solidFill>
              </a:rPr>
              <a:t>Belgian </a:t>
            </a:r>
            <a:r>
              <a:rPr lang="en-US" sz="2000" b="1" dirty="0">
                <a:solidFill>
                  <a:srgbClr val="FF0000"/>
                </a:solidFill>
              </a:rPr>
              <a:t>cuisine</a:t>
            </a:r>
          </a:p>
          <a:p>
            <a:pPr marL="0" indent="0">
              <a:buNone/>
            </a:pPr>
            <a:endParaRPr lang="en-US" dirty="0"/>
          </a:p>
          <a:p>
            <a:pPr marL="514350" indent="-514350">
              <a:buAutoNum type="arabicPeriod"/>
            </a:pPr>
            <a:r>
              <a:rPr lang="en-US" sz="2400" dirty="0"/>
              <a:t>Diners</a:t>
            </a:r>
          </a:p>
          <a:p>
            <a:pPr marL="514350" indent="-514350">
              <a:buAutoNum type="arabicPeriod"/>
            </a:pPr>
            <a:r>
              <a:rPr lang="en-US" sz="2400" dirty="0"/>
              <a:t>Chefs</a:t>
            </a:r>
          </a:p>
          <a:p>
            <a:pPr marL="514350" indent="-514350">
              <a:buAutoNum type="arabicPeriod"/>
            </a:pPr>
            <a:r>
              <a:rPr lang="en-US" sz="2400" dirty="0"/>
              <a:t>Journalists</a:t>
            </a:r>
          </a:p>
          <a:p>
            <a:pPr marL="514350" indent="-514350">
              <a:buAutoNum type="arabicPeriod"/>
            </a:pPr>
            <a:r>
              <a:rPr lang="en-US" sz="2400" dirty="0"/>
              <a:t>Associations</a:t>
            </a:r>
          </a:p>
          <a:p>
            <a:pPr marL="0" indent="0">
              <a:buNone/>
            </a:pPr>
            <a:r>
              <a:rPr lang="en-US" sz="2400" dirty="0"/>
              <a:t>		e.g., </a:t>
            </a:r>
            <a:r>
              <a:rPr lang="en-US" sz="2400" i="1" dirty="0"/>
              <a:t>Club des Gastronomes</a:t>
            </a:r>
            <a:endParaRPr lang="en-US" sz="2400" dirty="0"/>
          </a:p>
        </p:txBody>
      </p:sp>
      <p:pic>
        <p:nvPicPr>
          <p:cNvPr id="5" name="Picture 4" descr="Screen Shot 2018-05-19 at 12.0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3691836" cy="881089"/>
          </a:xfrm>
          <a:prstGeom prst="rect">
            <a:avLst/>
          </a:prstGeom>
        </p:spPr>
      </p:pic>
      <p:sp>
        <p:nvSpPr>
          <p:cNvPr id="4" name="Footer Placeholder 3"/>
          <p:cNvSpPr>
            <a:spLocks noGrp="1"/>
          </p:cNvSpPr>
          <p:nvPr>
            <p:ph type="ftr" sz="quarter" idx="11"/>
          </p:nvPr>
        </p:nvSpPr>
        <p:spPr/>
        <p:txBody>
          <a:bodyPr/>
          <a:lstStyle/>
          <a:p>
            <a:r>
              <a:rPr lang="en-US"/>
              <a:t>Brussels,     June 11, 2018</a:t>
            </a:r>
          </a:p>
        </p:txBody>
      </p:sp>
      <p:sp>
        <p:nvSpPr>
          <p:cNvPr id="6" name="Slide Number Placeholder 5"/>
          <p:cNvSpPr>
            <a:spLocks noGrp="1"/>
          </p:cNvSpPr>
          <p:nvPr>
            <p:ph type="sldNum" sz="quarter" idx="12"/>
          </p:nvPr>
        </p:nvSpPr>
        <p:spPr/>
        <p:txBody>
          <a:bodyPr/>
          <a:lstStyle/>
          <a:p>
            <a:fld id="{288F16AD-02B7-8541-9FE9-E0B63DE33B7B}" type="slidenum">
              <a:rPr lang="en-US" smtClean="0"/>
              <a:t>12</a:t>
            </a:fld>
            <a:endParaRPr lang="en-US" dirty="0"/>
          </a:p>
        </p:txBody>
      </p:sp>
    </p:spTree>
    <p:extLst>
      <p:ext uri="{BB962C8B-B14F-4D97-AF65-F5344CB8AC3E}">
        <p14:creationId xmlns:p14="http://schemas.microsoft.com/office/powerpoint/2010/main" val="2811747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r>
              <a:rPr lang="en-US" sz="1800" dirty="0"/>
              <a:t>	</a:t>
            </a:r>
            <a:r>
              <a:rPr lang="en-US" sz="1800" i="1" dirty="0">
                <a:solidFill>
                  <a:srgbClr val="3366FF"/>
                </a:solidFill>
              </a:rPr>
              <a:t>80</a:t>
            </a:r>
            <a:r>
              <a:rPr lang="en-US" sz="1800" dirty="0">
                <a:solidFill>
                  <a:srgbClr val="3366FF"/>
                </a:solidFill>
              </a:rPr>
              <a:t> </a:t>
            </a:r>
            <a:r>
              <a:rPr lang="en-US" sz="1800" dirty="0">
                <a:solidFill>
                  <a:srgbClr val="FF0000"/>
                </a:solidFill>
              </a:rPr>
              <a:t>years of gastronomy</a:t>
            </a:r>
          </a:p>
        </p:txBody>
      </p:sp>
      <p:sp>
        <p:nvSpPr>
          <p:cNvPr id="3" name="Content Placeholder 2"/>
          <p:cNvSpPr>
            <a:spLocks noGrp="1"/>
          </p:cNvSpPr>
          <p:nvPr>
            <p:ph idx="1"/>
          </p:nvPr>
        </p:nvSpPr>
        <p:spPr/>
        <p:txBody>
          <a:bodyPr>
            <a:normAutofit/>
          </a:bodyPr>
          <a:lstStyle/>
          <a:p>
            <a:pPr marL="0" indent="0">
              <a:buNone/>
            </a:pPr>
            <a:r>
              <a:rPr lang="en-US" sz="2400" i="1" dirty="0"/>
              <a:t>Club des gastronomes  </a:t>
            </a:r>
            <a:r>
              <a:rPr lang="en-US" sz="2400" dirty="0"/>
              <a:t>(31.12.1938)</a:t>
            </a:r>
          </a:p>
          <a:p>
            <a:pPr marL="0" indent="0">
              <a:buNone/>
            </a:pPr>
            <a:endParaRPr lang="en-US" sz="2400" dirty="0"/>
          </a:p>
          <a:p>
            <a:pPr marL="0" indent="0">
              <a:buNone/>
            </a:pPr>
            <a:r>
              <a:rPr lang="en-US" sz="2000" dirty="0"/>
              <a:t>Based on </a:t>
            </a:r>
            <a:r>
              <a:rPr lang="en-US" sz="2000" i="1" dirty="0"/>
              <a:t>Le Club de la Bonne </a:t>
            </a:r>
            <a:r>
              <a:rPr lang="en-US" sz="2000" i="1" dirty="0" err="1"/>
              <a:t>Auberge</a:t>
            </a:r>
            <a:r>
              <a:rPr lang="en-US" sz="2000" i="1" dirty="0"/>
              <a:t> </a:t>
            </a:r>
            <a:r>
              <a:rPr lang="en-US" sz="2000" dirty="0"/>
              <a:t>(Brussels, 1933)</a:t>
            </a:r>
          </a:p>
          <a:p>
            <a:pPr marL="0" indent="0">
              <a:buNone/>
            </a:pPr>
            <a:endParaRPr lang="en-US" sz="2000" dirty="0"/>
          </a:p>
          <a:p>
            <a:pPr marL="0" indent="0">
              <a:buNone/>
            </a:pPr>
            <a:r>
              <a:rPr lang="en-US" sz="2000" dirty="0"/>
              <a:t>Inspired by Maurice </a:t>
            </a:r>
            <a:r>
              <a:rPr lang="en-US" sz="2000" dirty="0" err="1"/>
              <a:t>Sailland</a:t>
            </a:r>
            <a:r>
              <a:rPr lang="en-US" sz="2000" dirty="0"/>
              <a:t> (</a:t>
            </a:r>
            <a:r>
              <a:rPr lang="en-US" sz="2000" dirty="0" err="1"/>
              <a:t>Curnonsky</a:t>
            </a:r>
            <a:r>
              <a:rPr lang="en-US" sz="2000" dirty="0"/>
              <a:t>, the “prince of gastronomes”)</a:t>
            </a:r>
          </a:p>
        </p:txBody>
      </p:sp>
      <p:pic>
        <p:nvPicPr>
          <p:cNvPr id="5" name="Picture 4" descr="Screen Shot 2018-05-19 at 12.0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3691836" cy="881089"/>
          </a:xfrm>
          <a:prstGeom prst="rect">
            <a:avLst/>
          </a:prstGeom>
        </p:spPr>
      </p:pic>
      <p:sp>
        <p:nvSpPr>
          <p:cNvPr id="4" name="Footer Placeholder 3"/>
          <p:cNvSpPr>
            <a:spLocks noGrp="1"/>
          </p:cNvSpPr>
          <p:nvPr>
            <p:ph type="ftr" sz="quarter" idx="11"/>
          </p:nvPr>
        </p:nvSpPr>
        <p:spPr/>
        <p:txBody>
          <a:bodyPr/>
          <a:lstStyle/>
          <a:p>
            <a:r>
              <a:rPr lang="en-US"/>
              <a:t>Brussels,     June 11, 2018</a:t>
            </a:r>
          </a:p>
        </p:txBody>
      </p:sp>
      <p:sp>
        <p:nvSpPr>
          <p:cNvPr id="6" name="Slide Number Placeholder 5"/>
          <p:cNvSpPr>
            <a:spLocks noGrp="1"/>
          </p:cNvSpPr>
          <p:nvPr>
            <p:ph type="sldNum" sz="quarter" idx="12"/>
          </p:nvPr>
        </p:nvSpPr>
        <p:spPr/>
        <p:txBody>
          <a:bodyPr/>
          <a:lstStyle/>
          <a:p>
            <a:fld id="{288F16AD-02B7-8541-9FE9-E0B63DE33B7B}" type="slidenum">
              <a:rPr lang="en-US" smtClean="0"/>
              <a:t>13</a:t>
            </a:fld>
            <a:endParaRPr lang="en-US"/>
          </a:p>
        </p:txBody>
      </p:sp>
    </p:spTree>
    <p:extLst>
      <p:ext uri="{BB962C8B-B14F-4D97-AF65-F5344CB8AC3E}">
        <p14:creationId xmlns:p14="http://schemas.microsoft.com/office/powerpoint/2010/main" val="801676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Brussels,     June 11, 2018</a:t>
            </a:r>
          </a:p>
        </p:txBody>
      </p:sp>
      <p:sp>
        <p:nvSpPr>
          <p:cNvPr id="3" name="Slide Number Placeholder 2"/>
          <p:cNvSpPr>
            <a:spLocks noGrp="1"/>
          </p:cNvSpPr>
          <p:nvPr>
            <p:ph type="sldNum" sz="quarter" idx="12"/>
          </p:nvPr>
        </p:nvSpPr>
        <p:spPr/>
        <p:txBody>
          <a:bodyPr/>
          <a:lstStyle/>
          <a:p>
            <a:fld id="{288F16AD-02B7-8541-9FE9-E0B63DE33B7B}" type="slidenum">
              <a:rPr lang="en-US" smtClean="0"/>
              <a:t>14</a:t>
            </a:fld>
            <a:endParaRPr lang="en-US"/>
          </a:p>
        </p:txBody>
      </p:sp>
      <p:pic>
        <p:nvPicPr>
          <p:cNvPr id="4" name="Picture 3" descr="Screen Shot 2018-05-27 at 14.08.35.png"/>
          <p:cNvPicPr>
            <a:picLocks noChangeAspect="1"/>
          </p:cNvPicPr>
          <p:nvPr/>
        </p:nvPicPr>
        <p:blipFill>
          <a:blip r:embed="rId2">
            <a:extLst>
              <a:ext uri="{BEBA8EAE-BF5A-486C-A8C5-ECC9F3942E4B}">
                <a14:imgProps xmlns:a14="http://schemas.microsoft.com/office/drawing/2010/main">
                  <a14:imgLayer r:embed="rId3">
                    <a14:imgEffect>
                      <a14:sharpenSoften amount="67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4808827" cy="6858000"/>
          </a:xfrm>
          <a:prstGeom prst="rect">
            <a:avLst/>
          </a:prstGeom>
        </p:spPr>
      </p:pic>
      <p:sp>
        <p:nvSpPr>
          <p:cNvPr id="5" name="TextBox 4"/>
          <p:cNvSpPr txBox="1"/>
          <p:nvPr/>
        </p:nvSpPr>
        <p:spPr>
          <a:xfrm>
            <a:off x="5001622" y="1479626"/>
            <a:ext cx="4142378" cy="3139321"/>
          </a:xfrm>
          <a:prstGeom prst="rect">
            <a:avLst/>
          </a:prstGeom>
          <a:noFill/>
        </p:spPr>
        <p:txBody>
          <a:bodyPr wrap="square" rtlCol="0">
            <a:spAutoFit/>
          </a:bodyPr>
          <a:lstStyle/>
          <a:p>
            <a:r>
              <a:rPr lang="en-US" dirty="0" err="1"/>
              <a:t>a.s.b.l</a:t>
            </a:r>
            <a:r>
              <a:rPr lang="en-US" dirty="0"/>
              <a:t>. </a:t>
            </a:r>
            <a:r>
              <a:rPr lang="en-US" i="1" dirty="0"/>
              <a:t>Club des Gastronomes</a:t>
            </a:r>
          </a:p>
          <a:p>
            <a:endParaRPr lang="en-US" i="1" dirty="0"/>
          </a:p>
          <a:p>
            <a:r>
              <a:rPr lang="en-US" dirty="0"/>
              <a:t>31.12.1938</a:t>
            </a:r>
          </a:p>
          <a:p>
            <a:endParaRPr lang="en-US" dirty="0"/>
          </a:p>
          <a:p>
            <a:r>
              <a:rPr lang="en-US" dirty="0"/>
              <a:t>Pierre </a:t>
            </a:r>
            <a:r>
              <a:rPr lang="en-US" b="1" dirty="0" err="1"/>
              <a:t>Morren</a:t>
            </a:r>
            <a:r>
              <a:rPr lang="en-US" dirty="0"/>
              <a:t>, </a:t>
            </a:r>
            <a:r>
              <a:rPr lang="en-US" dirty="0" err="1"/>
              <a:t>industriel</a:t>
            </a:r>
            <a:r>
              <a:rPr lang="en-US" dirty="0"/>
              <a:t> (B), </a:t>
            </a:r>
            <a:r>
              <a:rPr lang="en-US" dirty="0" err="1"/>
              <a:t>président</a:t>
            </a:r>
            <a:endParaRPr lang="en-US" dirty="0"/>
          </a:p>
          <a:p>
            <a:r>
              <a:rPr lang="en-US" dirty="0"/>
              <a:t>Georges </a:t>
            </a:r>
            <a:r>
              <a:rPr lang="en-US" b="1" dirty="0"/>
              <a:t>Van </a:t>
            </a:r>
            <a:r>
              <a:rPr lang="en-US" b="1" dirty="0" err="1"/>
              <a:t>Damme</a:t>
            </a:r>
            <a:r>
              <a:rPr lang="en-US" dirty="0"/>
              <a:t>, </a:t>
            </a:r>
            <a:r>
              <a:rPr lang="en-US" dirty="0" err="1"/>
              <a:t>ingénieur</a:t>
            </a:r>
            <a:r>
              <a:rPr lang="en-US" dirty="0"/>
              <a:t> (B)</a:t>
            </a:r>
          </a:p>
          <a:p>
            <a:r>
              <a:rPr lang="en-US" dirty="0"/>
              <a:t>Robert </a:t>
            </a:r>
            <a:r>
              <a:rPr lang="en-US" b="1" dirty="0"/>
              <a:t>Gilbert</a:t>
            </a:r>
            <a:r>
              <a:rPr lang="en-US" dirty="0"/>
              <a:t>,  </a:t>
            </a:r>
            <a:r>
              <a:rPr lang="en-US" dirty="0" err="1"/>
              <a:t>courtrier</a:t>
            </a:r>
            <a:r>
              <a:rPr lang="en-US" dirty="0"/>
              <a:t> en </a:t>
            </a:r>
            <a:r>
              <a:rPr lang="en-US" dirty="0" err="1"/>
              <a:t>vins</a:t>
            </a:r>
            <a:r>
              <a:rPr lang="en-US" dirty="0"/>
              <a:t> (B)</a:t>
            </a:r>
          </a:p>
          <a:p>
            <a:r>
              <a:rPr lang="en-US" dirty="0"/>
              <a:t>Jacques </a:t>
            </a:r>
            <a:r>
              <a:rPr lang="en-US" b="1" dirty="0" err="1"/>
              <a:t>Souhami</a:t>
            </a:r>
            <a:r>
              <a:rPr lang="en-US" dirty="0"/>
              <a:t>, </a:t>
            </a:r>
            <a:r>
              <a:rPr lang="en-US" dirty="0" err="1"/>
              <a:t>administrateur</a:t>
            </a:r>
            <a:r>
              <a:rPr lang="en-US" dirty="0"/>
              <a:t> (F), vice-</a:t>
            </a:r>
            <a:r>
              <a:rPr lang="en-US" dirty="0" err="1"/>
              <a:t>président</a:t>
            </a:r>
            <a:endParaRPr lang="en-US" dirty="0"/>
          </a:p>
          <a:p>
            <a:r>
              <a:rPr lang="en-US" dirty="0"/>
              <a:t>Paul </a:t>
            </a:r>
            <a:r>
              <a:rPr lang="en-US" b="1" dirty="0" err="1"/>
              <a:t>Herrault</a:t>
            </a:r>
            <a:r>
              <a:rPr lang="en-US" dirty="0"/>
              <a:t>, restaurateur (F)</a:t>
            </a:r>
          </a:p>
          <a:p>
            <a:endParaRPr lang="en-US" dirty="0"/>
          </a:p>
        </p:txBody>
      </p:sp>
    </p:spTree>
    <p:extLst>
      <p:ext uri="{BB962C8B-B14F-4D97-AF65-F5344CB8AC3E}">
        <p14:creationId xmlns:p14="http://schemas.microsoft.com/office/powerpoint/2010/main" val="3750419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r>
              <a:rPr lang="en-US" sz="1800" dirty="0"/>
              <a:t>	</a:t>
            </a:r>
            <a:r>
              <a:rPr lang="en-US" sz="1800" i="1" dirty="0">
                <a:solidFill>
                  <a:srgbClr val="3366FF"/>
                </a:solidFill>
              </a:rPr>
              <a:t>80</a:t>
            </a:r>
            <a:r>
              <a:rPr lang="en-US" sz="1800" dirty="0">
                <a:solidFill>
                  <a:srgbClr val="3366FF"/>
                </a:solidFill>
              </a:rPr>
              <a:t> </a:t>
            </a:r>
            <a:r>
              <a:rPr lang="en-US" sz="1800" dirty="0">
                <a:solidFill>
                  <a:srgbClr val="FF0000"/>
                </a:solidFill>
              </a:rPr>
              <a:t>years of gastronomy</a:t>
            </a:r>
          </a:p>
        </p:txBody>
      </p:sp>
      <p:sp>
        <p:nvSpPr>
          <p:cNvPr id="3" name="Content Placeholder 2"/>
          <p:cNvSpPr>
            <a:spLocks noGrp="1"/>
          </p:cNvSpPr>
          <p:nvPr>
            <p:ph idx="1"/>
          </p:nvPr>
        </p:nvSpPr>
        <p:spPr/>
        <p:txBody>
          <a:bodyPr>
            <a:normAutofit/>
          </a:bodyPr>
          <a:lstStyle/>
          <a:p>
            <a:pPr marL="0" indent="0">
              <a:buNone/>
            </a:pPr>
            <a:r>
              <a:rPr lang="en-US" sz="1900" dirty="0"/>
              <a:t>Art. 3 (aim):</a:t>
            </a:r>
          </a:p>
          <a:p>
            <a:pPr marL="0" indent="0" algn="just">
              <a:buNone/>
            </a:pPr>
            <a:r>
              <a:rPr lang="en-US" sz="1900" dirty="0"/>
              <a:t>“</a:t>
            </a:r>
            <a:r>
              <a:rPr lang="fr-FR" sz="1900" i="1" dirty="0"/>
              <a:t>La société a pour objet de créer des liens toujours plus étroits entre ceux qui ont le souci de perpétuer la tradition du bien manger en du bon vin, en les réunissant sous ce signe</a:t>
            </a:r>
            <a:r>
              <a:rPr lang="en-US" sz="1900" dirty="0"/>
              <a:t>”</a:t>
            </a:r>
          </a:p>
          <a:p>
            <a:pPr marL="0" indent="0" algn="just">
              <a:buNone/>
            </a:pPr>
            <a:endParaRPr lang="en-US" sz="1900" dirty="0"/>
          </a:p>
          <a:p>
            <a:pPr marL="0" indent="0">
              <a:buNone/>
            </a:pPr>
            <a:r>
              <a:rPr lang="en-US" sz="1900" dirty="0"/>
              <a:t>Art. 5 to 10 (membership):</a:t>
            </a:r>
          </a:p>
          <a:p>
            <a:pPr marL="0" indent="0" algn="just">
              <a:buNone/>
            </a:pPr>
            <a:r>
              <a:rPr lang="fr-FR" sz="1900" dirty="0"/>
              <a:t>-</a:t>
            </a:r>
            <a:r>
              <a:rPr lang="fr-FR" sz="1900" dirty="0" err="1"/>
              <a:t>members</a:t>
            </a:r>
            <a:r>
              <a:rPr lang="fr-FR" sz="1900" dirty="0"/>
              <a:t> to </a:t>
            </a:r>
            <a:r>
              <a:rPr lang="fr-FR" sz="1900" dirty="0" err="1"/>
              <a:t>be</a:t>
            </a:r>
            <a:r>
              <a:rPr lang="fr-FR" sz="1900" dirty="0"/>
              <a:t> </a:t>
            </a:r>
            <a:r>
              <a:rPr lang="fr-FR" sz="1900" dirty="0" err="1"/>
              <a:t>accepted</a:t>
            </a:r>
            <a:r>
              <a:rPr lang="fr-FR" sz="1900" dirty="0"/>
              <a:t> </a:t>
            </a:r>
            <a:r>
              <a:rPr lang="fr-FR" sz="1900" dirty="0" err="1"/>
              <a:t>after</a:t>
            </a:r>
            <a:r>
              <a:rPr lang="fr-FR" sz="1900" dirty="0"/>
              <a:t> </a:t>
            </a:r>
            <a:r>
              <a:rPr lang="fr-FR" sz="1900" dirty="0" err="1"/>
              <a:t>written</a:t>
            </a:r>
            <a:r>
              <a:rPr lang="fr-FR" sz="1900" dirty="0"/>
              <a:t> </a:t>
            </a:r>
            <a:r>
              <a:rPr lang="fr-FR" sz="1900" dirty="0" err="1"/>
              <a:t>demand</a:t>
            </a:r>
            <a:endParaRPr lang="fr-FR" sz="1900" dirty="0"/>
          </a:p>
          <a:p>
            <a:pPr marL="0" indent="0" algn="just">
              <a:buNone/>
            </a:pPr>
            <a:r>
              <a:rPr lang="fr-FR" sz="1900" dirty="0"/>
              <a:t>-</a:t>
            </a:r>
            <a:r>
              <a:rPr lang="fr-FR" sz="1900" dirty="0" err="1"/>
              <a:t>membership</a:t>
            </a:r>
            <a:r>
              <a:rPr lang="fr-FR" sz="1900" dirty="0"/>
              <a:t> </a:t>
            </a:r>
            <a:r>
              <a:rPr lang="fr-FR" sz="1900" dirty="0" err="1"/>
              <a:t>fee</a:t>
            </a:r>
            <a:r>
              <a:rPr lang="fr-FR" sz="1900" dirty="0"/>
              <a:t>: </a:t>
            </a:r>
          </a:p>
          <a:p>
            <a:pPr marL="0" indent="0" algn="just">
              <a:buNone/>
            </a:pPr>
            <a:r>
              <a:rPr lang="fr-FR" sz="1900" dirty="0"/>
              <a:t>	120 frs (c. 600 €) associés restaurateurs / hôteliers</a:t>
            </a:r>
          </a:p>
          <a:p>
            <a:pPr marL="0" indent="0" algn="just">
              <a:buNone/>
            </a:pPr>
            <a:r>
              <a:rPr lang="fr-FR" sz="1900" dirty="0"/>
              <a:t>	100 frs (c. 500 €) associés protecteurs</a:t>
            </a:r>
          </a:p>
          <a:p>
            <a:pPr marL="0" indent="0" algn="just">
              <a:buNone/>
            </a:pPr>
            <a:r>
              <a:rPr lang="fr-FR" sz="1900" dirty="0"/>
              <a:t>	  80 frs (c. 400 €) associés producteurs</a:t>
            </a:r>
          </a:p>
          <a:p>
            <a:pPr marL="0" indent="0" algn="just">
              <a:buNone/>
            </a:pPr>
            <a:r>
              <a:rPr lang="fr-FR" sz="1900" dirty="0"/>
              <a:t>	  40 frs (c. 200 €) associés gastronomes</a:t>
            </a:r>
          </a:p>
          <a:p>
            <a:pPr marL="0" indent="0" algn="just">
              <a:buNone/>
            </a:pPr>
            <a:r>
              <a:rPr lang="fr-FR" sz="1900" dirty="0"/>
              <a:t>[</a:t>
            </a:r>
            <a:r>
              <a:rPr lang="fr-FR" sz="1900" dirty="0" err="1"/>
              <a:t>average</a:t>
            </a:r>
            <a:r>
              <a:rPr lang="fr-FR" sz="1900" dirty="0"/>
              <a:t> </a:t>
            </a:r>
            <a:r>
              <a:rPr lang="fr-FR" sz="1900" dirty="0" err="1"/>
              <a:t>monthly</a:t>
            </a:r>
            <a:r>
              <a:rPr lang="fr-FR" sz="1900" dirty="0"/>
              <a:t> </a:t>
            </a:r>
            <a:r>
              <a:rPr lang="fr-FR" sz="1900" dirty="0" err="1"/>
              <a:t>gross</a:t>
            </a:r>
            <a:r>
              <a:rPr lang="fr-FR" sz="1900" dirty="0"/>
              <a:t> </a:t>
            </a:r>
            <a:r>
              <a:rPr lang="fr-FR" sz="1900" dirty="0" err="1"/>
              <a:t>wage</a:t>
            </a:r>
            <a:r>
              <a:rPr lang="fr-FR" sz="1900" dirty="0"/>
              <a:t> of civil servant: c. 1,000 frs)</a:t>
            </a:r>
            <a:endParaRPr lang="en-US" sz="1900" dirty="0"/>
          </a:p>
          <a:p>
            <a:pPr marL="0" indent="0" algn="just">
              <a:buNone/>
            </a:pPr>
            <a:endParaRPr lang="en-US" sz="20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descr="Screen Shot 2018-05-19 at 12.0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3691836" cy="881089"/>
          </a:xfrm>
          <a:prstGeom prst="rect">
            <a:avLst/>
          </a:prstGeom>
        </p:spPr>
      </p:pic>
      <p:sp>
        <p:nvSpPr>
          <p:cNvPr id="4" name="Footer Placeholder 3"/>
          <p:cNvSpPr>
            <a:spLocks noGrp="1"/>
          </p:cNvSpPr>
          <p:nvPr>
            <p:ph type="ftr" sz="quarter" idx="11"/>
          </p:nvPr>
        </p:nvSpPr>
        <p:spPr/>
        <p:txBody>
          <a:bodyPr/>
          <a:lstStyle/>
          <a:p>
            <a:r>
              <a:rPr lang="en-US"/>
              <a:t>Brussels,     June 11, 2018</a:t>
            </a:r>
          </a:p>
        </p:txBody>
      </p:sp>
      <p:sp>
        <p:nvSpPr>
          <p:cNvPr id="6" name="Slide Number Placeholder 5"/>
          <p:cNvSpPr>
            <a:spLocks noGrp="1"/>
          </p:cNvSpPr>
          <p:nvPr>
            <p:ph type="sldNum" sz="quarter" idx="12"/>
          </p:nvPr>
        </p:nvSpPr>
        <p:spPr/>
        <p:txBody>
          <a:bodyPr/>
          <a:lstStyle/>
          <a:p>
            <a:fld id="{288F16AD-02B7-8541-9FE9-E0B63DE33B7B}" type="slidenum">
              <a:rPr lang="en-US" smtClean="0"/>
              <a:t>15</a:t>
            </a:fld>
            <a:endParaRPr lang="en-US"/>
          </a:p>
        </p:txBody>
      </p:sp>
    </p:spTree>
    <p:extLst>
      <p:ext uri="{BB962C8B-B14F-4D97-AF65-F5344CB8AC3E}">
        <p14:creationId xmlns:p14="http://schemas.microsoft.com/office/powerpoint/2010/main" val="1442139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r>
              <a:rPr lang="en-US" sz="1800" dirty="0"/>
              <a:t>	</a:t>
            </a:r>
            <a:r>
              <a:rPr lang="en-US" sz="1800" i="1" dirty="0">
                <a:solidFill>
                  <a:srgbClr val="3366FF"/>
                </a:solidFill>
              </a:rPr>
              <a:t>80</a:t>
            </a:r>
            <a:r>
              <a:rPr lang="en-US" sz="1800" dirty="0">
                <a:solidFill>
                  <a:srgbClr val="3366FF"/>
                </a:solidFill>
              </a:rPr>
              <a:t> </a:t>
            </a:r>
            <a:r>
              <a:rPr lang="en-US" sz="1800" dirty="0">
                <a:solidFill>
                  <a:srgbClr val="FF0000"/>
                </a:solidFill>
              </a:rPr>
              <a:t>years of gastronomy</a:t>
            </a:r>
          </a:p>
        </p:txBody>
      </p:sp>
      <p:sp>
        <p:nvSpPr>
          <p:cNvPr id="3" name="Content Placeholder 2"/>
          <p:cNvSpPr>
            <a:spLocks noGrp="1"/>
          </p:cNvSpPr>
          <p:nvPr>
            <p:ph idx="1"/>
          </p:nvPr>
        </p:nvSpPr>
        <p:spPr/>
        <p:txBody>
          <a:bodyPr>
            <a:normAutofit/>
          </a:bodyPr>
          <a:lstStyle/>
          <a:p>
            <a:pPr marL="0" indent="0">
              <a:buNone/>
            </a:pPr>
            <a:r>
              <a:rPr lang="en-US" sz="2000" dirty="0"/>
              <a:t>Activities:</a:t>
            </a:r>
          </a:p>
          <a:p>
            <a:pPr marL="0" indent="0">
              <a:buNone/>
            </a:pPr>
            <a:endParaRPr lang="en-US" sz="2000" dirty="0"/>
          </a:p>
          <a:p>
            <a:pPr marL="0" indent="0">
              <a:buNone/>
            </a:pPr>
            <a:r>
              <a:rPr lang="en-US" sz="2000" dirty="0"/>
              <a:t>Publication of </a:t>
            </a:r>
          </a:p>
          <a:p>
            <a:pPr marL="0" indent="0">
              <a:buNone/>
            </a:pPr>
            <a:r>
              <a:rPr lang="en-US" sz="2000" i="1" dirty="0"/>
              <a:t>La Bonne Table </a:t>
            </a:r>
            <a:r>
              <a:rPr lang="en-US" sz="2000" dirty="0"/>
              <a:t>(1939-1940), </a:t>
            </a:r>
          </a:p>
          <a:p>
            <a:pPr marL="0" indent="0">
              <a:buNone/>
            </a:pPr>
            <a:r>
              <a:rPr lang="en-US" sz="2000" i="1" dirty="0" err="1"/>
              <a:t>L’Echanson</a:t>
            </a:r>
            <a:r>
              <a:rPr lang="en-US" sz="2000" i="1" dirty="0"/>
              <a:t> des gourmets </a:t>
            </a:r>
            <a:r>
              <a:rPr lang="en-US" sz="2000" dirty="0"/>
              <a:t>(1946-[1962]</a:t>
            </a:r>
          </a:p>
          <a:p>
            <a:pPr marL="0" indent="0">
              <a:buNone/>
            </a:pPr>
            <a:endParaRPr lang="en-US" sz="2000" dirty="0"/>
          </a:p>
          <a:p>
            <a:pPr marL="0" indent="0">
              <a:buNone/>
            </a:pPr>
            <a:r>
              <a:rPr lang="en-US" sz="2000" dirty="0"/>
              <a:t>Annual discerning of prizes (since 1954)</a:t>
            </a:r>
          </a:p>
          <a:p>
            <a:pPr marL="0" indent="0">
              <a:buNone/>
            </a:pPr>
            <a:endParaRPr lang="en-US" sz="2000" dirty="0"/>
          </a:p>
          <a:p>
            <a:pPr marL="0" indent="0">
              <a:buNone/>
            </a:pPr>
            <a:r>
              <a:rPr lang="en-US" sz="2000" dirty="0"/>
              <a:t>Dining ! If food and eating are a means of communication, which messages were sent ?</a:t>
            </a:r>
          </a:p>
          <a:p>
            <a:pPr marL="0" indent="0">
              <a:buNone/>
            </a:pPr>
            <a:r>
              <a:rPr lang="en-US" sz="2000" dirty="0"/>
              <a:t>		</a:t>
            </a:r>
            <a:r>
              <a:rPr lang="en-US" sz="2000" dirty="0">
                <a:sym typeface="Wingdings"/>
              </a:rPr>
              <a:t> consider menus in the 1950s and 1990s:</a:t>
            </a:r>
            <a:endParaRPr lang="en-US" sz="2000" dirty="0"/>
          </a:p>
        </p:txBody>
      </p:sp>
      <p:pic>
        <p:nvPicPr>
          <p:cNvPr id="5" name="Picture 4" descr="Screen Shot 2018-05-19 at 12.0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3691836" cy="881089"/>
          </a:xfrm>
          <a:prstGeom prst="rect">
            <a:avLst/>
          </a:prstGeom>
        </p:spPr>
      </p:pic>
      <p:sp>
        <p:nvSpPr>
          <p:cNvPr id="4" name="Footer Placeholder 3"/>
          <p:cNvSpPr>
            <a:spLocks noGrp="1"/>
          </p:cNvSpPr>
          <p:nvPr>
            <p:ph type="ftr" sz="quarter" idx="11"/>
          </p:nvPr>
        </p:nvSpPr>
        <p:spPr/>
        <p:txBody>
          <a:bodyPr/>
          <a:lstStyle/>
          <a:p>
            <a:r>
              <a:rPr lang="en-US"/>
              <a:t>Brussels,     June 11, 2018</a:t>
            </a:r>
          </a:p>
        </p:txBody>
      </p:sp>
      <p:sp>
        <p:nvSpPr>
          <p:cNvPr id="6" name="Slide Number Placeholder 5"/>
          <p:cNvSpPr>
            <a:spLocks noGrp="1"/>
          </p:cNvSpPr>
          <p:nvPr>
            <p:ph type="sldNum" sz="quarter" idx="12"/>
          </p:nvPr>
        </p:nvSpPr>
        <p:spPr/>
        <p:txBody>
          <a:bodyPr/>
          <a:lstStyle/>
          <a:p>
            <a:fld id="{288F16AD-02B7-8541-9FE9-E0B63DE33B7B}" type="slidenum">
              <a:rPr lang="en-US" smtClean="0"/>
              <a:t>16</a:t>
            </a:fld>
            <a:endParaRPr lang="en-US"/>
          </a:p>
        </p:txBody>
      </p:sp>
    </p:spTree>
    <p:extLst>
      <p:ext uri="{BB962C8B-B14F-4D97-AF65-F5344CB8AC3E}">
        <p14:creationId xmlns:p14="http://schemas.microsoft.com/office/powerpoint/2010/main" val="3311441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Brussels,     June 11, 2018</a:t>
            </a:r>
          </a:p>
        </p:txBody>
      </p:sp>
      <p:sp>
        <p:nvSpPr>
          <p:cNvPr id="3" name="Slide Number Placeholder 2"/>
          <p:cNvSpPr>
            <a:spLocks noGrp="1"/>
          </p:cNvSpPr>
          <p:nvPr>
            <p:ph type="sldNum" sz="quarter" idx="12"/>
          </p:nvPr>
        </p:nvSpPr>
        <p:spPr/>
        <p:txBody>
          <a:bodyPr/>
          <a:lstStyle/>
          <a:p>
            <a:fld id="{288F16AD-02B7-8541-9FE9-E0B63DE33B7B}" type="slidenum">
              <a:rPr lang="en-US" smtClean="0"/>
              <a:t>17</a:t>
            </a:fld>
            <a:endParaRPr lang="en-US"/>
          </a:p>
        </p:txBody>
      </p:sp>
      <p:pic>
        <p:nvPicPr>
          <p:cNvPr id="4" name="Picture 3" descr="Screen Shot 2018-05-27 at 17.07.57.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Screen Shot 2018-05-27 at 17.09.4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23" y="3627814"/>
            <a:ext cx="2403582" cy="837763"/>
          </a:xfrm>
          <a:prstGeom prst="rect">
            <a:avLst/>
          </a:prstGeom>
        </p:spPr>
      </p:pic>
    </p:spTree>
    <p:extLst>
      <p:ext uri="{BB962C8B-B14F-4D97-AF65-F5344CB8AC3E}">
        <p14:creationId xmlns:p14="http://schemas.microsoft.com/office/powerpoint/2010/main" val="1079344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r>
              <a:rPr lang="en-US" sz="1800" dirty="0"/>
              <a:t>	</a:t>
            </a:r>
            <a:r>
              <a:rPr lang="en-US" sz="1800" i="1" dirty="0">
                <a:solidFill>
                  <a:srgbClr val="3366FF"/>
                </a:solidFill>
              </a:rPr>
              <a:t>80</a:t>
            </a:r>
            <a:r>
              <a:rPr lang="en-US" sz="1800" dirty="0">
                <a:solidFill>
                  <a:srgbClr val="3366FF"/>
                </a:solidFill>
              </a:rPr>
              <a:t> </a:t>
            </a:r>
            <a:r>
              <a:rPr lang="en-US" sz="1800" dirty="0">
                <a:solidFill>
                  <a:srgbClr val="FF0000"/>
                </a:solidFill>
              </a:rPr>
              <a:t>years of gastronomy</a:t>
            </a:r>
          </a:p>
        </p:txBody>
      </p:sp>
      <p:sp>
        <p:nvSpPr>
          <p:cNvPr id="3" name="Content Placeholder 2"/>
          <p:cNvSpPr>
            <a:spLocks noGrp="1"/>
          </p:cNvSpPr>
          <p:nvPr>
            <p:ph idx="1"/>
          </p:nvPr>
        </p:nvSpPr>
        <p:spPr/>
        <p:txBody>
          <a:bodyPr>
            <a:normAutofit/>
          </a:bodyPr>
          <a:lstStyle/>
          <a:p>
            <a:pPr marL="0" indent="0">
              <a:buNone/>
            </a:pPr>
            <a:r>
              <a:rPr lang="en-US" sz="2400" dirty="0"/>
              <a:t>More local references:</a:t>
            </a:r>
          </a:p>
          <a:p>
            <a:pPr marL="0" indent="0">
              <a:buNone/>
            </a:pPr>
            <a:endParaRPr lang="en-US" sz="2400" dirty="0"/>
          </a:p>
          <a:p>
            <a:pPr marL="0" indent="0">
              <a:buNone/>
            </a:pPr>
            <a:r>
              <a:rPr lang="en-US" sz="2000" i="1" dirty="0" err="1"/>
              <a:t>Choesels</a:t>
            </a:r>
            <a:r>
              <a:rPr lang="en-US" sz="2000" i="1" dirty="0"/>
              <a:t> au </a:t>
            </a:r>
            <a:r>
              <a:rPr lang="en-US" sz="2000" i="1" dirty="0" err="1"/>
              <a:t>Madère</a:t>
            </a:r>
            <a:r>
              <a:rPr lang="en-US" sz="2000" dirty="0"/>
              <a:t>, </a:t>
            </a:r>
            <a:r>
              <a:rPr lang="en-US" sz="2000" i="1" dirty="0" err="1"/>
              <a:t>fromage</a:t>
            </a:r>
            <a:r>
              <a:rPr lang="en-US" sz="2000" i="1" dirty="0"/>
              <a:t> des </a:t>
            </a:r>
            <a:r>
              <a:rPr lang="en-US" sz="2000" i="1" dirty="0" err="1"/>
              <a:t>Trappistes</a:t>
            </a:r>
            <a:r>
              <a:rPr lang="en-US" sz="2000" i="1" dirty="0"/>
              <a:t> de </a:t>
            </a:r>
            <a:r>
              <a:rPr lang="en-US" sz="2000" i="1" dirty="0" err="1"/>
              <a:t>Chimay</a:t>
            </a:r>
            <a:r>
              <a:rPr lang="en-US" sz="2000" i="1" dirty="0"/>
              <a:t> </a:t>
            </a:r>
            <a:r>
              <a:rPr lang="en-US" sz="2000" dirty="0"/>
              <a:t>(Le Mail, 1952); </a:t>
            </a:r>
            <a:r>
              <a:rPr lang="en-US" sz="2000" i="1" dirty="0" err="1"/>
              <a:t>Truite</a:t>
            </a:r>
            <a:r>
              <a:rPr lang="en-US" sz="2000" i="1" dirty="0"/>
              <a:t> de la </a:t>
            </a:r>
            <a:r>
              <a:rPr lang="en-US" sz="2000" i="1" dirty="0" err="1"/>
              <a:t>Lesse</a:t>
            </a:r>
            <a:r>
              <a:rPr lang="en-US" sz="2000" i="1" dirty="0"/>
              <a:t> </a:t>
            </a:r>
            <a:r>
              <a:rPr lang="en-US" sz="2000" dirty="0"/>
              <a:t>(</a:t>
            </a:r>
            <a:r>
              <a:rPr lang="en-US" sz="2000" dirty="0" err="1"/>
              <a:t>Aéroport</a:t>
            </a:r>
            <a:r>
              <a:rPr lang="en-US" sz="2000" dirty="0"/>
              <a:t>, 1953); </a:t>
            </a:r>
            <a:r>
              <a:rPr lang="en-US" sz="2000" i="1" dirty="0" err="1"/>
              <a:t>Waterzoie</a:t>
            </a:r>
            <a:r>
              <a:rPr lang="en-US" sz="2000" i="1" dirty="0"/>
              <a:t> de </a:t>
            </a:r>
            <a:r>
              <a:rPr lang="en-US" sz="2000" i="1" dirty="0" err="1"/>
              <a:t>homard</a:t>
            </a:r>
            <a:r>
              <a:rPr lang="en-US" sz="2000" i="1" dirty="0"/>
              <a:t> </a:t>
            </a:r>
            <a:r>
              <a:rPr lang="en-US" sz="2000" dirty="0"/>
              <a:t>(Le Carlton, 1954); </a:t>
            </a:r>
            <a:r>
              <a:rPr lang="en-US" sz="2000" i="1" dirty="0" err="1"/>
              <a:t>Asperges</a:t>
            </a:r>
            <a:r>
              <a:rPr lang="en-US" sz="2000" i="1" dirty="0"/>
              <a:t> de Malines</a:t>
            </a:r>
            <a:r>
              <a:rPr lang="en-US" sz="2000" dirty="0"/>
              <a:t>, </a:t>
            </a:r>
            <a:r>
              <a:rPr lang="en-US" sz="2000" i="1" dirty="0"/>
              <a:t>Coupe </a:t>
            </a:r>
            <a:r>
              <a:rPr lang="en-US" sz="2000" i="1" dirty="0" err="1"/>
              <a:t>floralie</a:t>
            </a:r>
            <a:r>
              <a:rPr lang="en-US" sz="2000" i="1" dirty="0"/>
              <a:t> </a:t>
            </a:r>
            <a:r>
              <a:rPr lang="en-US" sz="2000" i="1" dirty="0" err="1"/>
              <a:t>gantoise</a:t>
            </a:r>
            <a:r>
              <a:rPr lang="en-US" sz="2000" i="1" dirty="0"/>
              <a:t> </a:t>
            </a:r>
            <a:r>
              <a:rPr lang="en-US" sz="2000" dirty="0"/>
              <a:t>(</a:t>
            </a:r>
            <a:r>
              <a:rPr lang="en-US" sz="2000" dirty="0" err="1"/>
              <a:t>Aéroport</a:t>
            </a:r>
            <a:r>
              <a:rPr lang="en-US" sz="2000" dirty="0"/>
              <a:t>, 1955); </a:t>
            </a:r>
            <a:r>
              <a:rPr lang="en-US" sz="2000" dirty="0" err="1"/>
              <a:t>etc</a:t>
            </a:r>
            <a:r>
              <a:rPr lang="en-US" sz="2000" dirty="0"/>
              <a:t> </a:t>
            </a:r>
            <a:r>
              <a:rPr lang="en-US" sz="2000" dirty="0" err="1"/>
              <a:t>etc</a:t>
            </a:r>
            <a:r>
              <a:rPr lang="is-IS" sz="2000" dirty="0"/>
              <a:t>…</a:t>
            </a:r>
          </a:p>
          <a:p>
            <a:pPr marL="0" indent="0">
              <a:buNone/>
            </a:pPr>
            <a:endParaRPr lang="is-IS" sz="2000" dirty="0"/>
          </a:p>
          <a:p>
            <a:pPr marL="0" indent="0">
              <a:buNone/>
            </a:pPr>
            <a:endParaRPr lang="is-IS" sz="2000" dirty="0"/>
          </a:p>
          <a:p>
            <a:pPr marL="0" indent="0">
              <a:buNone/>
            </a:pPr>
            <a:r>
              <a:rPr lang="is-IS" sz="2000" dirty="0">
                <a:solidFill>
                  <a:schemeClr val="bg1"/>
                </a:solidFill>
              </a:rPr>
              <a:t>... But far less references to ‘Belgianness’ in the 1990s  (Coucou de Malines; Crevettes grises de Zeebrugge / Ostende; Leffe)</a:t>
            </a:r>
          </a:p>
          <a:p>
            <a:pPr marL="0" indent="0">
              <a:buNone/>
            </a:pPr>
            <a:r>
              <a:rPr lang="is-IS" sz="2000" dirty="0">
                <a:solidFill>
                  <a:schemeClr val="bg1"/>
                </a:solidFill>
              </a:rPr>
              <a:t>		What happened ?</a:t>
            </a:r>
            <a:endParaRPr lang="en-US" sz="2000" dirty="0">
              <a:solidFill>
                <a:schemeClr val="bg1"/>
              </a:solidFill>
            </a:endParaRPr>
          </a:p>
        </p:txBody>
      </p:sp>
      <p:pic>
        <p:nvPicPr>
          <p:cNvPr id="5" name="Picture 4" descr="Screen Shot 2018-05-19 at 12.0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3691836" cy="881089"/>
          </a:xfrm>
          <a:prstGeom prst="rect">
            <a:avLst/>
          </a:prstGeom>
        </p:spPr>
      </p:pic>
      <p:sp>
        <p:nvSpPr>
          <p:cNvPr id="4" name="Footer Placeholder 3"/>
          <p:cNvSpPr>
            <a:spLocks noGrp="1"/>
          </p:cNvSpPr>
          <p:nvPr>
            <p:ph type="ftr" sz="quarter" idx="11"/>
          </p:nvPr>
        </p:nvSpPr>
        <p:spPr/>
        <p:txBody>
          <a:bodyPr/>
          <a:lstStyle/>
          <a:p>
            <a:r>
              <a:rPr lang="en-US"/>
              <a:t>Brussels,     June 11, 2018</a:t>
            </a:r>
          </a:p>
        </p:txBody>
      </p:sp>
      <p:sp>
        <p:nvSpPr>
          <p:cNvPr id="6" name="Slide Number Placeholder 5"/>
          <p:cNvSpPr>
            <a:spLocks noGrp="1"/>
          </p:cNvSpPr>
          <p:nvPr>
            <p:ph type="sldNum" sz="quarter" idx="12"/>
          </p:nvPr>
        </p:nvSpPr>
        <p:spPr/>
        <p:txBody>
          <a:bodyPr/>
          <a:lstStyle/>
          <a:p>
            <a:fld id="{288F16AD-02B7-8541-9FE9-E0B63DE33B7B}" type="slidenum">
              <a:rPr lang="en-US" smtClean="0"/>
              <a:t>18</a:t>
            </a:fld>
            <a:endParaRPr lang="en-US"/>
          </a:p>
        </p:txBody>
      </p:sp>
    </p:spTree>
    <p:extLst>
      <p:ext uri="{BB962C8B-B14F-4D97-AF65-F5344CB8AC3E}">
        <p14:creationId xmlns:p14="http://schemas.microsoft.com/office/powerpoint/2010/main" val="3392063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r>
              <a:rPr lang="en-US" sz="1800" dirty="0"/>
              <a:t>	</a:t>
            </a:r>
            <a:r>
              <a:rPr lang="en-US" sz="1800" i="1" dirty="0">
                <a:solidFill>
                  <a:srgbClr val="3366FF"/>
                </a:solidFill>
              </a:rPr>
              <a:t>80</a:t>
            </a:r>
            <a:r>
              <a:rPr lang="en-US" sz="1800" dirty="0">
                <a:solidFill>
                  <a:srgbClr val="3366FF"/>
                </a:solidFill>
              </a:rPr>
              <a:t> </a:t>
            </a:r>
            <a:r>
              <a:rPr lang="en-US" sz="1800" dirty="0">
                <a:solidFill>
                  <a:srgbClr val="FF0000"/>
                </a:solidFill>
              </a:rPr>
              <a:t>years of gastronomy</a:t>
            </a:r>
          </a:p>
        </p:txBody>
      </p:sp>
      <p:sp>
        <p:nvSpPr>
          <p:cNvPr id="3" name="Content Placeholder 2"/>
          <p:cNvSpPr>
            <a:spLocks noGrp="1"/>
          </p:cNvSpPr>
          <p:nvPr>
            <p:ph idx="1"/>
          </p:nvPr>
        </p:nvSpPr>
        <p:spPr/>
        <p:txBody>
          <a:bodyPr>
            <a:normAutofit/>
          </a:bodyPr>
          <a:lstStyle/>
          <a:p>
            <a:pPr marL="0" indent="0">
              <a:buNone/>
            </a:pPr>
            <a:r>
              <a:rPr lang="en-US" sz="2400" dirty="0"/>
              <a:t>More local references:</a:t>
            </a:r>
          </a:p>
          <a:p>
            <a:pPr marL="0" indent="0">
              <a:buNone/>
            </a:pPr>
            <a:endParaRPr lang="en-US" sz="2400" dirty="0"/>
          </a:p>
          <a:p>
            <a:pPr marL="0" indent="0">
              <a:buNone/>
            </a:pPr>
            <a:r>
              <a:rPr lang="en-US" sz="2000" i="1" dirty="0" err="1"/>
              <a:t>Choesels</a:t>
            </a:r>
            <a:r>
              <a:rPr lang="en-US" sz="2000" i="1" dirty="0"/>
              <a:t> au </a:t>
            </a:r>
            <a:r>
              <a:rPr lang="en-US" sz="2000" i="1" dirty="0" err="1"/>
              <a:t>Madère</a:t>
            </a:r>
            <a:r>
              <a:rPr lang="en-US" sz="2000" dirty="0"/>
              <a:t>, </a:t>
            </a:r>
            <a:r>
              <a:rPr lang="en-US" sz="2000" i="1" dirty="0" err="1"/>
              <a:t>fromage</a:t>
            </a:r>
            <a:r>
              <a:rPr lang="en-US" sz="2000" i="1" dirty="0"/>
              <a:t> des </a:t>
            </a:r>
            <a:r>
              <a:rPr lang="en-US" sz="2000" i="1" dirty="0" err="1"/>
              <a:t>Trappistes</a:t>
            </a:r>
            <a:r>
              <a:rPr lang="en-US" sz="2000" i="1" dirty="0"/>
              <a:t> de </a:t>
            </a:r>
            <a:r>
              <a:rPr lang="en-US" sz="2000" i="1" dirty="0" err="1"/>
              <a:t>Chimay</a:t>
            </a:r>
            <a:r>
              <a:rPr lang="en-US" sz="2000" i="1" dirty="0"/>
              <a:t> </a:t>
            </a:r>
            <a:r>
              <a:rPr lang="en-US" sz="2000" dirty="0"/>
              <a:t>(Le Mail, 1952); </a:t>
            </a:r>
            <a:r>
              <a:rPr lang="en-US" sz="2000" i="1" dirty="0" err="1"/>
              <a:t>Truite</a:t>
            </a:r>
            <a:r>
              <a:rPr lang="en-US" sz="2000" i="1" dirty="0"/>
              <a:t> de la </a:t>
            </a:r>
            <a:r>
              <a:rPr lang="en-US" sz="2000" i="1" dirty="0" err="1"/>
              <a:t>Lesse</a:t>
            </a:r>
            <a:r>
              <a:rPr lang="en-US" sz="2000" i="1" dirty="0"/>
              <a:t> </a:t>
            </a:r>
            <a:r>
              <a:rPr lang="en-US" sz="2000" dirty="0"/>
              <a:t>(</a:t>
            </a:r>
            <a:r>
              <a:rPr lang="en-US" sz="2000" dirty="0" err="1"/>
              <a:t>Aéroport</a:t>
            </a:r>
            <a:r>
              <a:rPr lang="en-US" sz="2000" dirty="0"/>
              <a:t>, 1953); </a:t>
            </a:r>
            <a:r>
              <a:rPr lang="en-US" sz="2000" i="1" dirty="0" err="1"/>
              <a:t>Waterzoie</a:t>
            </a:r>
            <a:r>
              <a:rPr lang="en-US" sz="2000" i="1" dirty="0"/>
              <a:t> de </a:t>
            </a:r>
            <a:r>
              <a:rPr lang="en-US" sz="2000" i="1" dirty="0" err="1"/>
              <a:t>homard</a:t>
            </a:r>
            <a:r>
              <a:rPr lang="en-US" sz="2000" i="1" dirty="0"/>
              <a:t> </a:t>
            </a:r>
            <a:r>
              <a:rPr lang="en-US" sz="2000" dirty="0"/>
              <a:t>(Le Carlton, 1954); </a:t>
            </a:r>
            <a:r>
              <a:rPr lang="en-US" sz="2000" i="1" dirty="0" err="1"/>
              <a:t>Asperges</a:t>
            </a:r>
            <a:r>
              <a:rPr lang="en-US" sz="2000" i="1" dirty="0"/>
              <a:t> de Malines</a:t>
            </a:r>
            <a:r>
              <a:rPr lang="en-US" sz="2000" dirty="0"/>
              <a:t>, </a:t>
            </a:r>
            <a:r>
              <a:rPr lang="en-US" sz="2000" i="1" dirty="0"/>
              <a:t>Coupe </a:t>
            </a:r>
            <a:r>
              <a:rPr lang="en-US" sz="2000" i="1" dirty="0" err="1"/>
              <a:t>floralie</a:t>
            </a:r>
            <a:r>
              <a:rPr lang="en-US" sz="2000" i="1" dirty="0"/>
              <a:t> </a:t>
            </a:r>
            <a:r>
              <a:rPr lang="en-US" sz="2000" i="1" dirty="0" err="1"/>
              <a:t>gantoise</a:t>
            </a:r>
            <a:r>
              <a:rPr lang="en-US" sz="2000" i="1" dirty="0"/>
              <a:t> </a:t>
            </a:r>
            <a:r>
              <a:rPr lang="en-US" sz="2000" dirty="0"/>
              <a:t>(</a:t>
            </a:r>
            <a:r>
              <a:rPr lang="en-US" sz="2000" dirty="0" err="1"/>
              <a:t>Aéroport</a:t>
            </a:r>
            <a:r>
              <a:rPr lang="en-US" sz="2000" dirty="0"/>
              <a:t>, 1955); </a:t>
            </a:r>
            <a:r>
              <a:rPr lang="en-US" sz="2000" dirty="0" err="1"/>
              <a:t>etc</a:t>
            </a:r>
            <a:r>
              <a:rPr lang="en-US" sz="2000" dirty="0"/>
              <a:t> </a:t>
            </a:r>
            <a:r>
              <a:rPr lang="en-US" sz="2000" dirty="0" err="1"/>
              <a:t>etc</a:t>
            </a:r>
            <a:r>
              <a:rPr lang="is-IS" sz="2000" dirty="0"/>
              <a:t>…</a:t>
            </a:r>
          </a:p>
          <a:p>
            <a:pPr marL="0" indent="0">
              <a:buNone/>
            </a:pPr>
            <a:endParaRPr lang="is-IS" sz="2000" dirty="0"/>
          </a:p>
          <a:p>
            <a:pPr marL="0" indent="0">
              <a:buNone/>
            </a:pPr>
            <a:endParaRPr lang="is-IS" sz="2000" dirty="0"/>
          </a:p>
          <a:p>
            <a:pPr marL="0" indent="0">
              <a:buNone/>
            </a:pPr>
            <a:r>
              <a:rPr lang="is-IS" sz="2000" dirty="0"/>
              <a:t>... But far less references to ‘Belgianness’ in the 1990s  (</a:t>
            </a:r>
            <a:r>
              <a:rPr lang="is-IS" sz="2000" i="1" dirty="0"/>
              <a:t>Coucou de Malines; Crevettes grises de Zeebrugge / Ostende; Leffe</a:t>
            </a:r>
            <a:r>
              <a:rPr lang="is-IS" sz="2000" dirty="0"/>
              <a:t>)</a:t>
            </a:r>
          </a:p>
          <a:p>
            <a:pPr marL="0" indent="0">
              <a:buNone/>
            </a:pPr>
            <a:r>
              <a:rPr lang="is-IS" sz="2000" dirty="0"/>
              <a:t>		</a:t>
            </a:r>
            <a:r>
              <a:rPr lang="is-IS" sz="2000" b="1" dirty="0">
                <a:solidFill>
                  <a:srgbClr val="FF0000"/>
                </a:solidFill>
              </a:rPr>
              <a:t>What happened </a:t>
            </a:r>
            <a:r>
              <a:rPr lang="is-IS" sz="2000" dirty="0">
                <a:solidFill>
                  <a:srgbClr val="FF0000"/>
                </a:solidFill>
              </a:rPr>
              <a:t>?</a:t>
            </a:r>
            <a:endParaRPr lang="en-US" sz="2000" dirty="0">
              <a:solidFill>
                <a:srgbClr val="FF0000"/>
              </a:solidFill>
            </a:endParaRPr>
          </a:p>
        </p:txBody>
      </p:sp>
      <p:pic>
        <p:nvPicPr>
          <p:cNvPr id="5" name="Picture 4" descr="Screen Shot 2018-05-19 at 12.0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3691836" cy="881089"/>
          </a:xfrm>
          <a:prstGeom prst="rect">
            <a:avLst/>
          </a:prstGeom>
        </p:spPr>
      </p:pic>
      <p:sp>
        <p:nvSpPr>
          <p:cNvPr id="4" name="Footer Placeholder 3"/>
          <p:cNvSpPr>
            <a:spLocks noGrp="1"/>
          </p:cNvSpPr>
          <p:nvPr>
            <p:ph type="ftr" sz="quarter" idx="11"/>
          </p:nvPr>
        </p:nvSpPr>
        <p:spPr/>
        <p:txBody>
          <a:bodyPr/>
          <a:lstStyle/>
          <a:p>
            <a:r>
              <a:rPr lang="en-US"/>
              <a:t>Brussels,     June 11, 2018</a:t>
            </a:r>
          </a:p>
        </p:txBody>
      </p:sp>
      <p:sp>
        <p:nvSpPr>
          <p:cNvPr id="6" name="Slide Number Placeholder 5"/>
          <p:cNvSpPr>
            <a:spLocks noGrp="1"/>
          </p:cNvSpPr>
          <p:nvPr>
            <p:ph type="sldNum" sz="quarter" idx="12"/>
          </p:nvPr>
        </p:nvSpPr>
        <p:spPr/>
        <p:txBody>
          <a:bodyPr/>
          <a:lstStyle/>
          <a:p>
            <a:fld id="{288F16AD-02B7-8541-9FE9-E0B63DE33B7B}" type="slidenum">
              <a:rPr lang="en-US" smtClean="0"/>
              <a:t>19</a:t>
            </a:fld>
            <a:endParaRPr lang="en-US"/>
          </a:p>
        </p:txBody>
      </p:sp>
    </p:spTree>
    <p:extLst>
      <p:ext uri="{BB962C8B-B14F-4D97-AF65-F5344CB8AC3E}">
        <p14:creationId xmlns:p14="http://schemas.microsoft.com/office/powerpoint/2010/main" val="390819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r>
              <a:rPr lang="en-US" sz="1800" dirty="0"/>
              <a:t>	</a:t>
            </a:r>
            <a:r>
              <a:rPr lang="en-US" sz="1800" i="1" dirty="0">
                <a:solidFill>
                  <a:srgbClr val="3366FF"/>
                </a:solidFill>
              </a:rPr>
              <a:t>80</a:t>
            </a:r>
            <a:r>
              <a:rPr lang="en-US" sz="1800" dirty="0">
                <a:solidFill>
                  <a:srgbClr val="3366FF"/>
                </a:solidFill>
              </a:rPr>
              <a:t> </a:t>
            </a:r>
            <a:r>
              <a:rPr lang="en-US" sz="1800" dirty="0">
                <a:solidFill>
                  <a:srgbClr val="FF0000"/>
                </a:solidFill>
              </a:rPr>
              <a:t>years of gastronomy</a:t>
            </a:r>
          </a:p>
        </p:txBody>
      </p:sp>
      <p:sp>
        <p:nvSpPr>
          <p:cNvPr id="3" name="Content Placeholder 2"/>
          <p:cNvSpPr>
            <a:spLocks noGrp="1"/>
          </p:cNvSpPr>
          <p:nvPr>
            <p:ph idx="1"/>
          </p:nvPr>
        </p:nvSpPr>
        <p:spPr/>
        <p:txBody>
          <a:bodyPr/>
          <a:lstStyle/>
          <a:p>
            <a:pPr marL="0" indent="0">
              <a:buNone/>
            </a:pPr>
            <a:r>
              <a:rPr lang="en-US" dirty="0"/>
              <a:t>Content of talk:</a:t>
            </a:r>
          </a:p>
          <a:p>
            <a:pPr marL="0" indent="0">
              <a:buNone/>
            </a:pPr>
            <a:endParaRPr lang="en-US" dirty="0"/>
          </a:p>
          <a:p>
            <a:pPr marL="514350" indent="-514350">
              <a:buAutoNum type="arabicPeriod"/>
            </a:pPr>
            <a:r>
              <a:rPr lang="en-US" sz="2800" dirty="0"/>
              <a:t>1910: state of affairs</a:t>
            </a:r>
          </a:p>
          <a:p>
            <a:pPr marL="514350" indent="-514350">
              <a:buAutoNum type="arabicPeriod"/>
            </a:pPr>
            <a:r>
              <a:rPr lang="en-US" sz="2800" dirty="0"/>
              <a:t>Development of own identity</a:t>
            </a:r>
          </a:p>
          <a:p>
            <a:pPr marL="514350" indent="-514350">
              <a:buAutoNum type="arabicPeriod"/>
            </a:pPr>
            <a:r>
              <a:rPr lang="en-US" sz="2800" dirty="0"/>
              <a:t>Supporters &amp; preservers of </a:t>
            </a:r>
            <a:r>
              <a:rPr lang="en-US" sz="2800" i="1" dirty="0"/>
              <a:t>Belgian </a:t>
            </a:r>
            <a:r>
              <a:rPr lang="en-US" sz="2800" dirty="0"/>
              <a:t>cuisine</a:t>
            </a:r>
          </a:p>
          <a:p>
            <a:pPr marL="514350" indent="-514350">
              <a:buAutoNum type="arabicPeriod"/>
            </a:pPr>
            <a:r>
              <a:rPr lang="en-US" sz="2800" dirty="0"/>
              <a:t>Belgium’s renown in 2000</a:t>
            </a:r>
          </a:p>
        </p:txBody>
      </p:sp>
      <p:pic>
        <p:nvPicPr>
          <p:cNvPr id="5" name="Picture 4" descr="Screen Shot 2018-05-19 at 12.0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3691836" cy="881089"/>
          </a:xfrm>
          <a:prstGeom prst="rect">
            <a:avLst/>
          </a:prstGeom>
        </p:spPr>
      </p:pic>
      <p:sp>
        <p:nvSpPr>
          <p:cNvPr id="6" name="Footer Placeholder 5"/>
          <p:cNvSpPr>
            <a:spLocks noGrp="1"/>
          </p:cNvSpPr>
          <p:nvPr>
            <p:ph type="ftr" sz="quarter" idx="11"/>
          </p:nvPr>
        </p:nvSpPr>
        <p:spPr/>
        <p:txBody>
          <a:bodyPr/>
          <a:lstStyle/>
          <a:p>
            <a:r>
              <a:rPr lang="en-US"/>
              <a:t>Brussels,     June 11, 2018</a:t>
            </a:r>
          </a:p>
        </p:txBody>
      </p:sp>
      <p:sp>
        <p:nvSpPr>
          <p:cNvPr id="7" name="Slide Number Placeholder 6"/>
          <p:cNvSpPr>
            <a:spLocks noGrp="1"/>
          </p:cNvSpPr>
          <p:nvPr>
            <p:ph type="sldNum" sz="quarter" idx="12"/>
          </p:nvPr>
        </p:nvSpPr>
        <p:spPr/>
        <p:txBody>
          <a:bodyPr/>
          <a:lstStyle/>
          <a:p>
            <a:fld id="{288F16AD-02B7-8541-9FE9-E0B63DE33B7B}" type="slidenum">
              <a:rPr lang="en-US" smtClean="0"/>
              <a:t>2</a:t>
            </a:fld>
            <a:endParaRPr lang="en-US"/>
          </a:p>
        </p:txBody>
      </p:sp>
    </p:spTree>
    <p:extLst>
      <p:ext uri="{BB962C8B-B14F-4D97-AF65-F5344CB8AC3E}">
        <p14:creationId xmlns:p14="http://schemas.microsoft.com/office/powerpoint/2010/main" val="2656870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r>
              <a:rPr lang="en-US" sz="1800" dirty="0"/>
              <a:t>	</a:t>
            </a:r>
            <a:r>
              <a:rPr lang="en-US" sz="1800" i="1" dirty="0">
                <a:solidFill>
                  <a:srgbClr val="3366FF"/>
                </a:solidFill>
              </a:rPr>
              <a:t>80</a:t>
            </a:r>
            <a:r>
              <a:rPr lang="en-US" sz="1800" dirty="0">
                <a:solidFill>
                  <a:srgbClr val="3366FF"/>
                </a:solidFill>
              </a:rPr>
              <a:t> </a:t>
            </a:r>
            <a:r>
              <a:rPr lang="en-US" sz="1800" dirty="0">
                <a:solidFill>
                  <a:srgbClr val="FF0000"/>
                </a:solidFill>
              </a:rPr>
              <a:t>years of gastronomy</a:t>
            </a:r>
          </a:p>
        </p:txBody>
      </p:sp>
      <p:sp>
        <p:nvSpPr>
          <p:cNvPr id="3" name="Content Placeholder 2"/>
          <p:cNvSpPr>
            <a:spLocks noGrp="1"/>
          </p:cNvSpPr>
          <p:nvPr>
            <p:ph idx="1"/>
          </p:nvPr>
        </p:nvSpPr>
        <p:spPr/>
        <p:txBody>
          <a:bodyPr>
            <a:normAutofit/>
          </a:bodyPr>
          <a:lstStyle/>
          <a:p>
            <a:pPr marL="0" indent="0">
              <a:buNone/>
            </a:pPr>
            <a:r>
              <a:rPr lang="en-US" sz="2000" dirty="0"/>
              <a:t>-total break-through of new </a:t>
            </a:r>
            <a:r>
              <a:rPr lang="en-US" sz="2000" i="1" dirty="0"/>
              <a:t>Nouvelle Cuisine </a:t>
            </a:r>
            <a:r>
              <a:rPr lang="en-US" sz="2000" dirty="0"/>
              <a:t>(P. </a:t>
            </a:r>
            <a:r>
              <a:rPr lang="en-US" sz="2000" dirty="0" err="1"/>
              <a:t>Bocuse</a:t>
            </a:r>
            <a:r>
              <a:rPr lang="en-US" sz="2000" dirty="0"/>
              <a:t> etc.; </a:t>
            </a:r>
            <a:r>
              <a:rPr lang="en-US" sz="2000" dirty="0" err="1"/>
              <a:t>Gault</a:t>
            </a:r>
            <a:r>
              <a:rPr lang="en-US" sz="2000" dirty="0"/>
              <a:t> &amp; </a:t>
            </a:r>
            <a:r>
              <a:rPr lang="en-US" sz="2000" dirty="0" err="1"/>
              <a:t>Millau</a:t>
            </a:r>
            <a:r>
              <a:rPr lang="en-US" sz="2000" dirty="0"/>
              <a:t>), late 1960s</a:t>
            </a:r>
          </a:p>
          <a:p>
            <a:pPr marL="0" indent="0">
              <a:buNone/>
            </a:pPr>
            <a:r>
              <a:rPr lang="en-US" sz="2000" dirty="0"/>
              <a:t>	</a:t>
            </a:r>
          </a:p>
          <a:p>
            <a:pPr marL="0" indent="0">
              <a:buNone/>
            </a:pPr>
            <a:r>
              <a:rPr lang="en-US" sz="2000" dirty="0"/>
              <a:t>	-quality norm becomes French</a:t>
            </a:r>
          </a:p>
          <a:p>
            <a:pPr marL="0" indent="0">
              <a:buNone/>
            </a:pPr>
            <a:r>
              <a:rPr lang="en-US" sz="2000" dirty="0"/>
              <a:t>	-foreign (i.e., Asian) cuisines are explored and inserted</a:t>
            </a:r>
          </a:p>
          <a:p>
            <a:pPr marL="0" indent="0">
              <a:buNone/>
            </a:pPr>
            <a:r>
              <a:rPr lang="en-US" sz="2000" dirty="0"/>
              <a:t>	-local (European) cuisines and specialties loose significance</a:t>
            </a:r>
          </a:p>
          <a:p>
            <a:pPr marL="0" indent="0">
              <a:buNone/>
            </a:pPr>
            <a:endParaRPr lang="en-US" sz="2000" dirty="0"/>
          </a:p>
          <a:p>
            <a:pPr marL="0" indent="0">
              <a:buNone/>
            </a:pPr>
            <a:r>
              <a:rPr lang="en-US" sz="2000" dirty="0"/>
              <a:t>-globalization of haute cuisine</a:t>
            </a:r>
          </a:p>
          <a:p>
            <a:pPr marL="0" indent="0">
              <a:buNone/>
            </a:pPr>
            <a:endParaRPr lang="en-US" sz="2000" dirty="0"/>
          </a:p>
          <a:p>
            <a:pPr marL="0" indent="0">
              <a:buNone/>
            </a:pPr>
            <a:r>
              <a:rPr lang="en-US" sz="2000" dirty="0"/>
              <a:t>-role of </a:t>
            </a:r>
            <a:r>
              <a:rPr lang="en-US" sz="2000" i="1" dirty="0"/>
              <a:t>Club des Gastronomes</a:t>
            </a:r>
            <a:r>
              <a:rPr lang="en-US" sz="2000" dirty="0"/>
              <a:t>? </a:t>
            </a:r>
          </a:p>
          <a:p>
            <a:pPr marL="0" indent="0">
              <a:buNone/>
            </a:pPr>
            <a:r>
              <a:rPr lang="en-US" sz="2000" dirty="0"/>
              <a:t>	</a:t>
            </a:r>
          </a:p>
        </p:txBody>
      </p:sp>
      <p:pic>
        <p:nvPicPr>
          <p:cNvPr id="5" name="Picture 4" descr="Screen Shot 2018-05-19 at 12.0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3691836" cy="881089"/>
          </a:xfrm>
          <a:prstGeom prst="rect">
            <a:avLst/>
          </a:prstGeom>
        </p:spPr>
      </p:pic>
      <p:sp>
        <p:nvSpPr>
          <p:cNvPr id="4" name="Footer Placeholder 3"/>
          <p:cNvSpPr>
            <a:spLocks noGrp="1"/>
          </p:cNvSpPr>
          <p:nvPr>
            <p:ph type="ftr" sz="quarter" idx="11"/>
          </p:nvPr>
        </p:nvSpPr>
        <p:spPr/>
        <p:txBody>
          <a:bodyPr/>
          <a:lstStyle/>
          <a:p>
            <a:r>
              <a:rPr lang="en-US"/>
              <a:t>Brussels,     June 11, 2018</a:t>
            </a:r>
          </a:p>
        </p:txBody>
      </p:sp>
      <p:sp>
        <p:nvSpPr>
          <p:cNvPr id="6" name="Slide Number Placeholder 5"/>
          <p:cNvSpPr>
            <a:spLocks noGrp="1"/>
          </p:cNvSpPr>
          <p:nvPr>
            <p:ph type="sldNum" sz="quarter" idx="12"/>
          </p:nvPr>
        </p:nvSpPr>
        <p:spPr/>
        <p:txBody>
          <a:bodyPr/>
          <a:lstStyle/>
          <a:p>
            <a:fld id="{288F16AD-02B7-8541-9FE9-E0B63DE33B7B}" type="slidenum">
              <a:rPr lang="en-US" smtClean="0"/>
              <a:t>20</a:t>
            </a:fld>
            <a:endParaRPr lang="en-US"/>
          </a:p>
        </p:txBody>
      </p:sp>
    </p:spTree>
    <p:extLst>
      <p:ext uri="{BB962C8B-B14F-4D97-AF65-F5344CB8AC3E}">
        <p14:creationId xmlns:p14="http://schemas.microsoft.com/office/powerpoint/2010/main" val="1942275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r>
              <a:rPr lang="en-US" sz="1800" dirty="0"/>
              <a:t>	</a:t>
            </a:r>
            <a:r>
              <a:rPr lang="en-US" sz="1800" i="1" dirty="0">
                <a:solidFill>
                  <a:srgbClr val="3366FF"/>
                </a:solidFill>
              </a:rPr>
              <a:t>80</a:t>
            </a:r>
            <a:r>
              <a:rPr lang="en-US" sz="1800" dirty="0">
                <a:solidFill>
                  <a:srgbClr val="3366FF"/>
                </a:solidFill>
              </a:rPr>
              <a:t> </a:t>
            </a:r>
            <a:r>
              <a:rPr lang="en-US" sz="1800" dirty="0">
                <a:solidFill>
                  <a:srgbClr val="FF0000"/>
                </a:solidFill>
              </a:rPr>
              <a:t>years of gastronomy</a:t>
            </a:r>
          </a:p>
        </p:txBody>
      </p:sp>
      <p:sp>
        <p:nvSpPr>
          <p:cNvPr id="3" name="Content Placeholder 2"/>
          <p:cNvSpPr>
            <a:spLocks noGrp="1"/>
          </p:cNvSpPr>
          <p:nvPr>
            <p:ph idx="1"/>
          </p:nvPr>
        </p:nvSpPr>
        <p:spPr/>
        <p:txBody>
          <a:bodyPr>
            <a:normAutofit/>
          </a:bodyPr>
          <a:lstStyle/>
          <a:p>
            <a:pPr marL="0" indent="0">
              <a:buNone/>
            </a:pPr>
            <a:endParaRPr lang="en-US" sz="2000" dirty="0"/>
          </a:p>
          <a:p>
            <a:pPr marL="0" indent="0">
              <a:buNone/>
            </a:pPr>
            <a:r>
              <a:rPr lang="en-US" sz="2000" dirty="0"/>
              <a:t>Aim: “</a:t>
            </a:r>
            <a:r>
              <a:rPr lang="is-IS" sz="2000" dirty="0"/>
              <a:t>…</a:t>
            </a:r>
            <a:r>
              <a:rPr lang="fr-FR" sz="2000" i="1" dirty="0"/>
              <a:t>perpétuer la tradition du bien manger</a:t>
            </a:r>
            <a:r>
              <a:rPr lang="is-IS" sz="2000" i="1" dirty="0"/>
              <a:t>…”</a:t>
            </a:r>
            <a:r>
              <a:rPr lang="fr-FR" sz="2000" i="1" dirty="0"/>
              <a:t> </a:t>
            </a:r>
            <a:r>
              <a:rPr lang="fr-FR" sz="2000" dirty="0"/>
              <a:t>:</a:t>
            </a:r>
          </a:p>
          <a:p>
            <a:pPr marL="0" indent="0">
              <a:buNone/>
            </a:pPr>
            <a:r>
              <a:rPr lang="fr-FR" sz="2000" dirty="0"/>
              <a:t>	</a:t>
            </a:r>
            <a:r>
              <a:rPr lang="fr-FR" sz="2000" dirty="0" err="1"/>
              <a:t>which</a:t>
            </a:r>
            <a:r>
              <a:rPr lang="fr-FR" sz="2000" dirty="0"/>
              <a:t> tradition?</a:t>
            </a:r>
          </a:p>
          <a:p>
            <a:pPr marL="0" indent="0">
              <a:buNone/>
            </a:pPr>
            <a:r>
              <a:rPr lang="fr-FR" sz="2000" dirty="0"/>
              <a:t>	</a:t>
            </a:r>
            <a:r>
              <a:rPr lang="fr-FR" sz="2000" dirty="0" err="1"/>
              <a:t>concern</a:t>
            </a:r>
            <a:r>
              <a:rPr lang="fr-FR" sz="2000" dirty="0"/>
              <a:t> </a:t>
            </a:r>
            <a:r>
              <a:rPr lang="fr-FR" sz="2000" dirty="0" err="1"/>
              <a:t>is</a:t>
            </a:r>
            <a:r>
              <a:rPr lang="fr-FR" sz="2000" dirty="0"/>
              <a:t> not about </a:t>
            </a:r>
            <a:r>
              <a:rPr lang="fr-FR" sz="2000" i="1" dirty="0" err="1"/>
              <a:t>Belgian</a:t>
            </a:r>
            <a:r>
              <a:rPr lang="fr-FR" sz="2000" dirty="0"/>
              <a:t> cuisine</a:t>
            </a:r>
            <a:r>
              <a:rPr lang="is-IS" sz="2000" dirty="0"/>
              <a:t>… </a:t>
            </a:r>
            <a:endParaRPr lang="fr-FR" sz="2000" i="1" dirty="0"/>
          </a:p>
          <a:p>
            <a:pPr marL="0" indent="0">
              <a:buNone/>
            </a:pPr>
            <a:endParaRPr lang="fr-FR" sz="2000" i="1" dirty="0"/>
          </a:p>
          <a:p>
            <a:pPr marL="0" indent="0">
              <a:buNone/>
            </a:pPr>
            <a:r>
              <a:rPr lang="en-US" sz="2000" dirty="0"/>
              <a:t>Dinners reflected general trends in gastronomy</a:t>
            </a:r>
          </a:p>
          <a:p>
            <a:pPr marL="0" indent="0">
              <a:buNone/>
            </a:pPr>
            <a:r>
              <a:rPr lang="en-US" sz="2000" dirty="0"/>
              <a:t>Dinners were not innovative or daring</a:t>
            </a:r>
          </a:p>
          <a:p>
            <a:pPr marL="0" indent="0">
              <a:buNone/>
            </a:pPr>
            <a:r>
              <a:rPr lang="en-US" sz="2000" dirty="0"/>
              <a:t> </a:t>
            </a:r>
          </a:p>
        </p:txBody>
      </p:sp>
      <p:pic>
        <p:nvPicPr>
          <p:cNvPr id="5" name="Picture 4" descr="Screen Shot 2018-05-19 at 12.0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3691836" cy="881089"/>
          </a:xfrm>
          <a:prstGeom prst="rect">
            <a:avLst/>
          </a:prstGeom>
        </p:spPr>
      </p:pic>
      <p:sp>
        <p:nvSpPr>
          <p:cNvPr id="4" name="Footer Placeholder 3"/>
          <p:cNvSpPr>
            <a:spLocks noGrp="1"/>
          </p:cNvSpPr>
          <p:nvPr>
            <p:ph type="ftr" sz="quarter" idx="11"/>
          </p:nvPr>
        </p:nvSpPr>
        <p:spPr/>
        <p:txBody>
          <a:bodyPr/>
          <a:lstStyle/>
          <a:p>
            <a:r>
              <a:rPr lang="en-US"/>
              <a:t>Brussels,     June 11, 2018</a:t>
            </a:r>
          </a:p>
        </p:txBody>
      </p:sp>
      <p:sp>
        <p:nvSpPr>
          <p:cNvPr id="6" name="Slide Number Placeholder 5"/>
          <p:cNvSpPr>
            <a:spLocks noGrp="1"/>
          </p:cNvSpPr>
          <p:nvPr>
            <p:ph type="sldNum" sz="quarter" idx="12"/>
          </p:nvPr>
        </p:nvSpPr>
        <p:spPr/>
        <p:txBody>
          <a:bodyPr/>
          <a:lstStyle/>
          <a:p>
            <a:fld id="{288F16AD-02B7-8541-9FE9-E0B63DE33B7B}" type="slidenum">
              <a:rPr lang="en-US" smtClean="0"/>
              <a:t>21</a:t>
            </a:fld>
            <a:endParaRPr lang="en-US"/>
          </a:p>
        </p:txBody>
      </p:sp>
    </p:spTree>
    <p:extLst>
      <p:ext uri="{BB962C8B-B14F-4D97-AF65-F5344CB8AC3E}">
        <p14:creationId xmlns:p14="http://schemas.microsoft.com/office/powerpoint/2010/main" val="2678613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r>
              <a:rPr lang="en-US" sz="1800" dirty="0"/>
              <a:t>	</a:t>
            </a:r>
            <a:r>
              <a:rPr lang="en-US" sz="1800" i="1" dirty="0">
                <a:solidFill>
                  <a:srgbClr val="3366FF"/>
                </a:solidFill>
              </a:rPr>
              <a:t>80</a:t>
            </a:r>
            <a:r>
              <a:rPr lang="en-US" sz="1800" dirty="0">
                <a:solidFill>
                  <a:srgbClr val="3366FF"/>
                </a:solidFill>
              </a:rPr>
              <a:t> </a:t>
            </a:r>
            <a:r>
              <a:rPr lang="en-US" sz="1800" dirty="0">
                <a:solidFill>
                  <a:srgbClr val="FF0000"/>
                </a:solidFill>
              </a:rPr>
              <a:t>years of gastronomy</a:t>
            </a:r>
          </a:p>
        </p:txBody>
      </p:sp>
      <p:sp>
        <p:nvSpPr>
          <p:cNvPr id="3" name="Content Placeholder 2"/>
          <p:cNvSpPr>
            <a:spLocks noGrp="1"/>
          </p:cNvSpPr>
          <p:nvPr>
            <p:ph idx="1"/>
          </p:nvPr>
        </p:nvSpPr>
        <p:spPr/>
        <p:txBody>
          <a:bodyPr>
            <a:normAutofit/>
          </a:bodyPr>
          <a:lstStyle/>
          <a:p>
            <a:pPr marL="0" indent="0">
              <a:buNone/>
            </a:pPr>
            <a:r>
              <a:rPr lang="en-US" sz="2000" dirty="0">
                <a:solidFill>
                  <a:srgbClr val="FF0000"/>
                </a:solidFill>
              </a:rPr>
              <a:t>4. State of Belgian gastronomy in 2000</a:t>
            </a:r>
          </a:p>
          <a:p>
            <a:pPr marL="0" indent="0">
              <a:buNone/>
            </a:pPr>
            <a:endParaRPr lang="en-US" sz="2000" dirty="0">
              <a:solidFill>
                <a:srgbClr val="FF0000"/>
              </a:solidFill>
            </a:endParaRPr>
          </a:p>
          <a:p>
            <a:pPr marL="0" indent="0">
              <a:buNone/>
            </a:pPr>
            <a:r>
              <a:rPr lang="en-US" sz="2000" dirty="0">
                <a:solidFill>
                  <a:srgbClr val="FF0000"/>
                </a:solidFill>
              </a:rPr>
              <a:t>	</a:t>
            </a:r>
            <a:r>
              <a:rPr lang="en-US" sz="2000" dirty="0">
                <a:solidFill>
                  <a:srgbClr val="000000"/>
                </a:solidFill>
              </a:rPr>
              <a:t>Best pupil in (French) class</a:t>
            </a:r>
          </a:p>
          <a:p>
            <a:pPr marL="0" indent="0">
              <a:buNone/>
            </a:pPr>
            <a:r>
              <a:rPr lang="en-US" sz="2000" dirty="0">
                <a:solidFill>
                  <a:srgbClr val="000000"/>
                </a:solidFill>
              </a:rPr>
              <a:t>		Not only imitation, but addition to </a:t>
            </a:r>
            <a:r>
              <a:rPr lang="en-US" sz="2000" i="1" dirty="0">
                <a:solidFill>
                  <a:srgbClr val="000000"/>
                </a:solidFill>
              </a:rPr>
              <a:t>nouvelle cuisine</a:t>
            </a:r>
          </a:p>
          <a:p>
            <a:pPr marL="0" indent="0">
              <a:buNone/>
            </a:pPr>
            <a:r>
              <a:rPr lang="en-US" sz="2000" dirty="0">
                <a:solidFill>
                  <a:srgbClr val="000000"/>
                </a:solidFill>
              </a:rPr>
              <a:t>	</a:t>
            </a:r>
          </a:p>
          <a:p>
            <a:pPr marL="0" indent="0">
              <a:buNone/>
            </a:pPr>
            <a:r>
              <a:rPr lang="en-US" sz="2000" dirty="0">
                <a:solidFill>
                  <a:srgbClr val="000000"/>
                </a:solidFill>
              </a:rPr>
              <a:t>	Internationally recognized (“Europe’s best kept secret”)</a:t>
            </a:r>
          </a:p>
          <a:p>
            <a:pPr marL="0" indent="0">
              <a:buNone/>
            </a:pPr>
            <a:r>
              <a:rPr lang="en-US" sz="2000" dirty="0">
                <a:solidFill>
                  <a:srgbClr val="000000"/>
                </a:solidFill>
              </a:rPr>
              <a:t>	</a:t>
            </a:r>
          </a:p>
          <a:p>
            <a:pPr marL="0" indent="0">
              <a:buNone/>
            </a:pPr>
            <a:r>
              <a:rPr lang="en-US" sz="2000" dirty="0">
                <a:solidFill>
                  <a:srgbClr val="000000"/>
                </a:solidFill>
              </a:rPr>
              <a:t>	Yet, loss of attention to local foodways</a:t>
            </a:r>
            <a:endParaRPr lang="en-US" sz="2000" dirty="0">
              <a:solidFill>
                <a:srgbClr val="FF0000"/>
              </a:solidFill>
            </a:endParaRPr>
          </a:p>
        </p:txBody>
      </p:sp>
      <p:pic>
        <p:nvPicPr>
          <p:cNvPr id="5" name="Picture 4" descr="Screen Shot 2018-05-19 at 12.0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3691836" cy="881089"/>
          </a:xfrm>
          <a:prstGeom prst="rect">
            <a:avLst/>
          </a:prstGeom>
        </p:spPr>
      </p:pic>
      <p:sp>
        <p:nvSpPr>
          <p:cNvPr id="4" name="Footer Placeholder 3"/>
          <p:cNvSpPr>
            <a:spLocks noGrp="1"/>
          </p:cNvSpPr>
          <p:nvPr>
            <p:ph type="ftr" sz="quarter" idx="11"/>
          </p:nvPr>
        </p:nvSpPr>
        <p:spPr/>
        <p:txBody>
          <a:bodyPr/>
          <a:lstStyle/>
          <a:p>
            <a:r>
              <a:rPr lang="en-US"/>
              <a:t>Brussels,     June 11, 2018</a:t>
            </a:r>
          </a:p>
        </p:txBody>
      </p:sp>
      <p:sp>
        <p:nvSpPr>
          <p:cNvPr id="6" name="Slide Number Placeholder 5"/>
          <p:cNvSpPr>
            <a:spLocks noGrp="1"/>
          </p:cNvSpPr>
          <p:nvPr>
            <p:ph type="sldNum" sz="quarter" idx="12"/>
          </p:nvPr>
        </p:nvSpPr>
        <p:spPr/>
        <p:txBody>
          <a:bodyPr/>
          <a:lstStyle/>
          <a:p>
            <a:fld id="{288F16AD-02B7-8541-9FE9-E0B63DE33B7B}" type="slidenum">
              <a:rPr lang="en-US" smtClean="0"/>
              <a:t>22</a:t>
            </a:fld>
            <a:endParaRPr lang="en-US"/>
          </a:p>
        </p:txBody>
      </p:sp>
    </p:spTree>
    <p:extLst>
      <p:ext uri="{BB962C8B-B14F-4D97-AF65-F5344CB8AC3E}">
        <p14:creationId xmlns:p14="http://schemas.microsoft.com/office/powerpoint/2010/main" val="2031681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nl-NL" sz="2800" b="1" dirty="0" err="1">
                <a:latin typeface="Bookman Old Style"/>
                <a:ea typeface="ＭＳ Ｐゴシック" charset="0"/>
                <a:cs typeface="ＭＳ Ｐゴシック" charset="0"/>
              </a:rPr>
              <a:t>Bibliography</a:t>
            </a:r>
            <a:endParaRPr lang="nl-NL" sz="2800" b="1" dirty="0">
              <a:latin typeface="Bookman Old Style"/>
              <a:ea typeface="ＭＳ Ｐゴシック" charset="0"/>
              <a:cs typeface="ＭＳ Ｐゴシック" charset="0"/>
            </a:endParaRPr>
          </a:p>
        </p:txBody>
      </p:sp>
      <p:sp>
        <p:nvSpPr>
          <p:cNvPr id="101378" name="Rectangle 3"/>
          <p:cNvSpPr>
            <a:spLocks noGrp="1" noChangeArrowheads="1"/>
          </p:cNvSpPr>
          <p:nvPr>
            <p:ph idx="1"/>
          </p:nvPr>
        </p:nvSpPr>
        <p:spPr>
          <a:xfrm>
            <a:off x="685800" y="1600200"/>
            <a:ext cx="7772400" cy="4997152"/>
          </a:xfrm>
        </p:spPr>
        <p:txBody>
          <a:bodyPr>
            <a:normAutofit/>
          </a:bodyPr>
          <a:lstStyle/>
          <a:p>
            <a:r>
              <a:rPr lang="en-GB" sz="1600" dirty="0">
                <a:solidFill>
                  <a:srgbClr val="000000"/>
                </a:solidFill>
                <a:latin typeface="Bookman Old Style"/>
                <a:ea typeface="ＭＳ Ｐゴシック" charset="0"/>
                <a:cs typeface="ＭＳ Ｐゴシック" charset="0"/>
              </a:rPr>
              <a:t>J. </a:t>
            </a:r>
            <a:r>
              <a:rPr lang="en-GB" sz="1600" dirty="0" err="1">
                <a:solidFill>
                  <a:srgbClr val="000000"/>
                </a:solidFill>
                <a:latin typeface="Bookman Old Style"/>
                <a:ea typeface="ＭＳ Ｐゴシック" charset="0"/>
                <a:cs typeface="ＭＳ Ｐゴシック" charset="0"/>
              </a:rPr>
              <a:t>Csergo</a:t>
            </a:r>
            <a:r>
              <a:rPr lang="en-GB" sz="1600" dirty="0">
                <a:solidFill>
                  <a:srgbClr val="000000"/>
                </a:solidFill>
                <a:latin typeface="Bookman Old Style"/>
                <a:ea typeface="ＭＳ Ｐゴシック" charset="0"/>
                <a:cs typeface="ＭＳ Ｐゴシック" charset="0"/>
              </a:rPr>
              <a:t>, “Le club des Cent, 1912-1930”, in: </a:t>
            </a:r>
            <a:r>
              <a:rPr lang="en-GB" sz="1600" i="1" dirty="0" err="1">
                <a:solidFill>
                  <a:srgbClr val="000000"/>
                </a:solidFill>
                <a:latin typeface="Bookman Old Style"/>
                <a:ea typeface="ＭＳ Ｐゴシック" charset="0"/>
                <a:cs typeface="ＭＳ Ｐゴシック" charset="0"/>
              </a:rPr>
              <a:t>Gastronomie</a:t>
            </a:r>
            <a:r>
              <a:rPr lang="en-GB" sz="1600" i="1" dirty="0">
                <a:solidFill>
                  <a:srgbClr val="000000"/>
                </a:solidFill>
                <a:latin typeface="Bookman Old Style"/>
                <a:ea typeface="ＭＳ Ｐゴシック" charset="0"/>
                <a:cs typeface="ＭＳ Ｐゴシック" charset="0"/>
              </a:rPr>
              <a:t> et </a:t>
            </a:r>
            <a:r>
              <a:rPr lang="en-GB" sz="1600" i="1" dirty="0" err="1">
                <a:solidFill>
                  <a:srgbClr val="000000"/>
                </a:solidFill>
                <a:latin typeface="Bookman Old Style"/>
                <a:ea typeface="ＭＳ Ｐゴシック" charset="0"/>
                <a:cs typeface="ＭＳ Ｐゴシック" charset="0"/>
              </a:rPr>
              <a:t>identité</a:t>
            </a:r>
            <a:r>
              <a:rPr lang="en-GB" sz="1600" i="1" dirty="0">
                <a:solidFill>
                  <a:srgbClr val="000000"/>
                </a:solidFill>
                <a:latin typeface="Bookman Old Style"/>
                <a:ea typeface="ＭＳ Ｐゴシック" charset="0"/>
                <a:cs typeface="ＭＳ Ｐゴシック" charset="0"/>
              </a:rPr>
              <a:t> </a:t>
            </a:r>
            <a:r>
              <a:rPr lang="en-GB" sz="1600" i="1" dirty="0" err="1">
                <a:solidFill>
                  <a:srgbClr val="000000"/>
                </a:solidFill>
                <a:latin typeface="Bookman Old Style"/>
                <a:ea typeface="ＭＳ Ｐゴシック" charset="0"/>
                <a:cs typeface="ＭＳ Ｐゴシック" charset="0"/>
              </a:rPr>
              <a:t>culturelle</a:t>
            </a:r>
            <a:r>
              <a:rPr lang="en-GB" sz="1600" i="1" dirty="0">
                <a:solidFill>
                  <a:srgbClr val="000000"/>
                </a:solidFill>
                <a:latin typeface="Bookman Old Style"/>
                <a:ea typeface="ＭＳ Ｐゴシック" charset="0"/>
                <a:cs typeface="ＭＳ Ｐゴシック" charset="0"/>
              </a:rPr>
              <a:t> </a:t>
            </a:r>
            <a:r>
              <a:rPr lang="en-GB" sz="1600" i="1" dirty="0" err="1">
                <a:solidFill>
                  <a:srgbClr val="000000"/>
                </a:solidFill>
                <a:latin typeface="Bookman Old Style"/>
                <a:ea typeface="ＭＳ Ｐゴシック" charset="0"/>
                <a:cs typeface="ＭＳ Ｐゴシック" charset="0"/>
              </a:rPr>
              <a:t>française</a:t>
            </a:r>
            <a:r>
              <a:rPr lang="en-GB" sz="1600" dirty="0">
                <a:solidFill>
                  <a:srgbClr val="000000"/>
                </a:solidFill>
                <a:latin typeface="Bookman Old Style"/>
                <a:ea typeface="ＭＳ Ｐゴシック" charset="0"/>
                <a:cs typeface="ＭＳ Ｐゴシック" charset="0"/>
              </a:rPr>
              <a:t>, F. </a:t>
            </a:r>
            <a:r>
              <a:rPr lang="en-GB" sz="1600" dirty="0" err="1">
                <a:solidFill>
                  <a:srgbClr val="000000"/>
                </a:solidFill>
                <a:latin typeface="Bookman Old Style"/>
                <a:ea typeface="ＭＳ Ｐゴシック" charset="0"/>
                <a:cs typeface="ＭＳ Ｐゴシック" charset="0"/>
              </a:rPr>
              <a:t>Hache-Bissette</a:t>
            </a:r>
            <a:r>
              <a:rPr lang="en-GB" sz="1600" dirty="0">
                <a:solidFill>
                  <a:srgbClr val="000000"/>
                </a:solidFill>
                <a:latin typeface="Bookman Old Style"/>
                <a:ea typeface="ＭＳ Ｐゴシック" charset="0"/>
                <a:cs typeface="ＭＳ Ｐゴシック" charset="0"/>
              </a:rPr>
              <a:t> &amp; D. </a:t>
            </a:r>
            <a:r>
              <a:rPr lang="en-GB" sz="1600" dirty="0" err="1">
                <a:solidFill>
                  <a:srgbClr val="000000"/>
                </a:solidFill>
                <a:latin typeface="Bookman Old Style"/>
                <a:ea typeface="ＭＳ Ｐゴシック" charset="0"/>
                <a:cs typeface="ＭＳ Ｐゴシック" charset="0"/>
              </a:rPr>
              <a:t>Saillard</a:t>
            </a:r>
            <a:r>
              <a:rPr lang="en-GB" sz="1600" dirty="0">
                <a:solidFill>
                  <a:srgbClr val="000000"/>
                </a:solidFill>
                <a:latin typeface="Bookman Old Style"/>
                <a:ea typeface="ＭＳ Ｐゴシック" charset="0"/>
                <a:cs typeface="ＭＳ Ｐゴシック" charset="0"/>
              </a:rPr>
              <a:t> (</a:t>
            </a:r>
            <a:r>
              <a:rPr lang="en-GB" sz="1600" dirty="0" err="1">
                <a:solidFill>
                  <a:srgbClr val="000000"/>
                </a:solidFill>
                <a:latin typeface="Bookman Old Style"/>
                <a:ea typeface="ＭＳ Ｐゴシック" charset="0"/>
                <a:cs typeface="ＭＳ Ｐゴシック" charset="0"/>
              </a:rPr>
              <a:t>eds</a:t>
            </a:r>
            <a:r>
              <a:rPr lang="en-GB" sz="1600" dirty="0">
                <a:solidFill>
                  <a:srgbClr val="000000"/>
                </a:solidFill>
                <a:latin typeface="Bookman Old Style"/>
                <a:ea typeface="ＭＳ Ｐゴシック" charset="0"/>
                <a:cs typeface="ＭＳ Ｐゴシック" charset="0"/>
              </a:rPr>
              <a:t>): Nouveau Monde, 2009, pp.177-201.</a:t>
            </a:r>
          </a:p>
          <a:p>
            <a:r>
              <a:rPr lang="en-GB" sz="1600" dirty="0">
                <a:solidFill>
                  <a:srgbClr val="000000"/>
                </a:solidFill>
                <a:latin typeface="Bookman Old Style"/>
                <a:ea typeface="ＭＳ Ｐゴシック" charset="0"/>
                <a:cs typeface="ＭＳ Ｐゴシック" charset="0"/>
              </a:rPr>
              <a:t>M. Jacobs, “Endives, Brussels sprouts and other innovations”, in: </a:t>
            </a:r>
            <a:r>
              <a:rPr lang="en-GB" sz="1600" i="1" dirty="0">
                <a:solidFill>
                  <a:srgbClr val="000000"/>
                </a:solidFill>
                <a:latin typeface="Bookman Old Style"/>
                <a:ea typeface="ＭＳ Ｐゴシック" charset="0"/>
                <a:cs typeface="ＭＳ Ｐゴシック" charset="0"/>
              </a:rPr>
              <a:t>Culinary Cultures of Europe. Identity, Diversity and Dialogue</a:t>
            </a:r>
            <a:r>
              <a:rPr lang="en-GB" sz="1600" dirty="0">
                <a:solidFill>
                  <a:srgbClr val="000000"/>
                </a:solidFill>
                <a:latin typeface="Bookman Old Style"/>
                <a:ea typeface="ＭＳ Ｐゴシック" charset="0"/>
                <a:cs typeface="ＭＳ Ｐゴシック" charset="0"/>
              </a:rPr>
              <a:t>. Goldstein, D. &amp; </a:t>
            </a:r>
            <a:r>
              <a:rPr lang="en-GB" sz="1600" dirty="0" err="1">
                <a:solidFill>
                  <a:srgbClr val="000000"/>
                </a:solidFill>
                <a:latin typeface="Bookman Old Style"/>
                <a:ea typeface="ＭＳ Ｐゴシック" charset="0"/>
                <a:cs typeface="ＭＳ Ｐゴシック" charset="0"/>
              </a:rPr>
              <a:t>Merkle</a:t>
            </a:r>
            <a:r>
              <a:rPr lang="en-GB" sz="1600" dirty="0">
                <a:solidFill>
                  <a:srgbClr val="000000"/>
                </a:solidFill>
                <a:latin typeface="Bookman Old Style"/>
                <a:ea typeface="ＭＳ Ｐゴシック" charset="0"/>
                <a:cs typeface="ＭＳ Ｐゴシック" charset="0"/>
              </a:rPr>
              <a:t>, K. (eds.): Council of Europe Publishing, 2005, pp. 75-85.</a:t>
            </a:r>
          </a:p>
          <a:p>
            <a:r>
              <a:rPr lang="en-GB" sz="1600" dirty="0">
                <a:solidFill>
                  <a:srgbClr val="000000"/>
                </a:solidFill>
                <a:latin typeface="Bookman Old Style"/>
                <a:ea typeface="ＭＳ Ｐゴシック" charset="0"/>
                <a:cs typeface="ＭＳ Ｐゴシック" charset="0"/>
              </a:rPr>
              <a:t>P. Scholliers &amp; A. </a:t>
            </a:r>
            <a:r>
              <a:rPr lang="en-GB" sz="1600" dirty="0" err="1">
                <a:solidFill>
                  <a:srgbClr val="000000"/>
                </a:solidFill>
                <a:latin typeface="Bookman Old Style"/>
                <a:ea typeface="ＭＳ Ｐゴシック" charset="0"/>
                <a:cs typeface="ＭＳ Ｐゴシック" charset="0"/>
              </a:rPr>
              <a:t>Geyzen</a:t>
            </a:r>
            <a:r>
              <a:rPr lang="en-GB" sz="1600" dirty="0">
                <a:solidFill>
                  <a:srgbClr val="000000"/>
                </a:solidFill>
                <a:latin typeface="Bookman Old Style"/>
                <a:ea typeface="ＭＳ Ｐゴシック" charset="0"/>
                <a:cs typeface="ＭＳ Ｐゴシック" charset="0"/>
              </a:rPr>
              <a:t>, “Upgrading the local. Belgian cuisine in global waves”, </a:t>
            </a:r>
            <a:r>
              <a:rPr lang="en-GB" sz="1600" i="1" dirty="0" err="1">
                <a:solidFill>
                  <a:srgbClr val="000000"/>
                </a:solidFill>
                <a:latin typeface="Bookman Old Style"/>
                <a:ea typeface="ＭＳ Ｐゴシック" charset="0"/>
                <a:cs typeface="ＭＳ Ｐゴシック" charset="0"/>
              </a:rPr>
              <a:t>Gastronomica</a:t>
            </a:r>
            <a:r>
              <a:rPr lang="en-GB" sz="1600" dirty="0">
                <a:solidFill>
                  <a:srgbClr val="000000"/>
                </a:solidFill>
                <a:latin typeface="Bookman Old Style"/>
                <a:ea typeface="ＭＳ Ｐゴシック" charset="0"/>
                <a:cs typeface="ＭＳ Ｐゴシック" charset="0"/>
              </a:rPr>
              <a:t>, 10: 2 (2010), pp. 49-54. </a:t>
            </a:r>
          </a:p>
          <a:p>
            <a:r>
              <a:rPr lang="en-GB" sz="1600" dirty="0">
                <a:solidFill>
                  <a:srgbClr val="000000"/>
                </a:solidFill>
                <a:latin typeface="Bookman Old Style"/>
                <a:ea typeface="ＭＳ Ｐゴシック" charset="0"/>
                <a:cs typeface="ＭＳ Ｐゴシック" charset="0"/>
              </a:rPr>
              <a:t>P. Scholliers, “The diffusion of the restaurant culture in Europe in the 19</a:t>
            </a:r>
            <a:r>
              <a:rPr lang="en-GB" sz="1600" baseline="30000" dirty="0">
                <a:solidFill>
                  <a:srgbClr val="000000"/>
                </a:solidFill>
                <a:latin typeface="Bookman Old Style"/>
                <a:ea typeface="ＭＳ Ｐゴシック" charset="0"/>
                <a:cs typeface="ＭＳ Ｐゴシック" charset="0"/>
              </a:rPr>
              <a:t>th</a:t>
            </a:r>
            <a:r>
              <a:rPr lang="en-GB" sz="1600" dirty="0">
                <a:solidFill>
                  <a:srgbClr val="000000"/>
                </a:solidFill>
                <a:latin typeface="Bookman Old Style"/>
                <a:ea typeface="ＭＳ Ｐゴシック" charset="0"/>
                <a:cs typeface="ＭＳ Ｐゴシック" charset="0"/>
              </a:rPr>
              <a:t> century: the Brussels connection”, </a:t>
            </a:r>
            <a:r>
              <a:rPr lang="en-GB" sz="1600" i="1" dirty="0">
                <a:solidFill>
                  <a:srgbClr val="000000"/>
                </a:solidFill>
                <a:latin typeface="Bookman Old Style"/>
                <a:ea typeface="ＭＳ Ｐゴシック" charset="0"/>
                <a:cs typeface="ＭＳ Ｐゴシック" charset="0"/>
              </a:rPr>
              <a:t>Food &amp; History</a:t>
            </a:r>
            <a:r>
              <a:rPr lang="en-GB" sz="1600" dirty="0">
                <a:solidFill>
                  <a:srgbClr val="000000"/>
                </a:solidFill>
                <a:latin typeface="Bookman Old Style"/>
                <a:ea typeface="ＭＳ Ｐゴシック" charset="0"/>
                <a:cs typeface="ＭＳ Ｐゴシック" charset="0"/>
              </a:rPr>
              <a:t>, 7: 2 (2009), pp. 45-</a:t>
            </a:r>
            <a:r>
              <a:rPr lang="en-GB" sz="1600">
                <a:solidFill>
                  <a:srgbClr val="000000"/>
                </a:solidFill>
                <a:latin typeface="Bookman Old Style"/>
                <a:ea typeface="ＭＳ Ｐゴシック" charset="0"/>
                <a:cs typeface="ＭＳ Ｐゴシック" charset="0"/>
              </a:rPr>
              <a:t>68. </a:t>
            </a:r>
            <a:endParaRPr lang="en-GB" sz="1600" dirty="0">
              <a:solidFill>
                <a:srgbClr val="000000"/>
              </a:solidFill>
              <a:latin typeface="Bookman Old Style"/>
              <a:ea typeface="ＭＳ Ｐゴシック" charset="0"/>
              <a:cs typeface="ＭＳ Ｐゴシック" charset="0"/>
            </a:endParaRPr>
          </a:p>
          <a:p>
            <a:r>
              <a:rPr lang="en-GB" sz="1600" dirty="0">
                <a:solidFill>
                  <a:srgbClr val="000000"/>
                </a:solidFill>
                <a:latin typeface="Bookman Old Style"/>
                <a:ea typeface="ＭＳ Ｐゴシック" charset="0"/>
                <a:cs typeface="ＭＳ Ｐゴシック" charset="0"/>
              </a:rPr>
              <a:t>P. Scholliers, </a:t>
            </a:r>
            <a:r>
              <a:rPr lang="en-GB" sz="1600" i="1" dirty="0">
                <a:solidFill>
                  <a:srgbClr val="000000"/>
                </a:solidFill>
                <a:latin typeface="Bookman Old Style"/>
                <a:ea typeface="ＭＳ Ｐゴシック" charset="0"/>
                <a:cs typeface="ＭＳ Ｐゴシック" charset="0"/>
              </a:rPr>
              <a:t>Food culture in Belgium</a:t>
            </a:r>
            <a:r>
              <a:rPr lang="en-GB" sz="1600" dirty="0">
                <a:solidFill>
                  <a:srgbClr val="000000"/>
                </a:solidFill>
                <a:latin typeface="Bookman Old Style"/>
                <a:ea typeface="ＭＳ Ｐゴシック" charset="0"/>
                <a:cs typeface="ＭＳ Ｐゴシック" charset="0"/>
              </a:rPr>
              <a:t>, Greenwood Press, 2009.</a:t>
            </a:r>
          </a:p>
          <a:p>
            <a:r>
              <a:rPr lang="en-GB" sz="1600" i="1" dirty="0">
                <a:solidFill>
                  <a:srgbClr val="000000"/>
                </a:solidFill>
                <a:latin typeface="Bookman Old Style"/>
                <a:ea typeface="ＭＳ Ｐゴシック" charset="0"/>
                <a:cs typeface="ＭＳ Ｐゴシック" charset="0"/>
              </a:rPr>
              <a:t>Anon., “Belgian Cuisine”, https://</a:t>
            </a:r>
            <a:r>
              <a:rPr lang="en-GB" sz="1600" i="1" dirty="0" err="1">
                <a:solidFill>
                  <a:srgbClr val="000000"/>
                </a:solidFill>
                <a:latin typeface="Bookman Old Style"/>
                <a:ea typeface="ＭＳ Ｐゴシック" charset="0"/>
                <a:cs typeface="ＭＳ Ｐゴシック" charset="0"/>
              </a:rPr>
              <a:t>en.wikipedia.org</a:t>
            </a:r>
            <a:r>
              <a:rPr lang="en-GB" sz="1600" i="1" dirty="0">
                <a:solidFill>
                  <a:srgbClr val="000000"/>
                </a:solidFill>
                <a:latin typeface="Bookman Old Style"/>
                <a:ea typeface="ＭＳ Ｐゴシック" charset="0"/>
                <a:cs typeface="ＭＳ Ｐゴシック" charset="0"/>
              </a:rPr>
              <a:t>/wiki/</a:t>
            </a:r>
            <a:r>
              <a:rPr lang="en-GB" sz="1600" i="1" dirty="0" err="1">
                <a:solidFill>
                  <a:srgbClr val="000000"/>
                </a:solidFill>
                <a:latin typeface="Bookman Old Style"/>
                <a:ea typeface="ＭＳ Ｐゴシック" charset="0"/>
                <a:cs typeface="ＭＳ Ｐゴシック" charset="0"/>
              </a:rPr>
              <a:t>Belgian_cuisine</a:t>
            </a:r>
            <a:endParaRPr lang="en-GB" sz="1600" i="1" dirty="0">
              <a:solidFill>
                <a:srgbClr val="000000"/>
              </a:solidFill>
              <a:latin typeface="Bookman Old Style"/>
              <a:ea typeface="ＭＳ Ｐゴシック" charset="0"/>
              <a:cs typeface="ＭＳ Ｐゴシック" charset="0"/>
            </a:endParaRPr>
          </a:p>
        </p:txBody>
      </p:sp>
      <p:sp>
        <p:nvSpPr>
          <p:cNvPr id="101379" name="Tijdelijke aanduiding voor dianumm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Bookman Old Style" charset="0"/>
                <a:ea typeface="ＭＳ Ｐゴシック" charset="0"/>
                <a:cs typeface="ＭＳ Ｐゴシック" charset="0"/>
              </a:defRPr>
            </a:lvl1pPr>
            <a:lvl2pPr marL="742950" indent="-285750">
              <a:defRPr sz="2400">
                <a:solidFill>
                  <a:schemeClr val="tx1"/>
                </a:solidFill>
                <a:latin typeface="Bookman Old Style" charset="0"/>
                <a:ea typeface="ＭＳ Ｐゴシック" charset="0"/>
              </a:defRPr>
            </a:lvl2pPr>
            <a:lvl3pPr marL="1143000" indent="-228600">
              <a:defRPr sz="2400">
                <a:solidFill>
                  <a:schemeClr val="tx1"/>
                </a:solidFill>
                <a:latin typeface="Bookman Old Style" charset="0"/>
                <a:ea typeface="ＭＳ Ｐゴシック" charset="0"/>
              </a:defRPr>
            </a:lvl3pPr>
            <a:lvl4pPr marL="1600200" indent="-228600">
              <a:defRPr sz="2400">
                <a:solidFill>
                  <a:schemeClr val="tx1"/>
                </a:solidFill>
                <a:latin typeface="Bookman Old Style" charset="0"/>
                <a:ea typeface="ＭＳ Ｐゴシック" charset="0"/>
              </a:defRPr>
            </a:lvl4pPr>
            <a:lvl5pPr marL="2057400" indent="-228600">
              <a:defRPr sz="24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24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24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24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2400">
                <a:solidFill>
                  <a:schemeClr val="tx1"/>
                </a:solidFill>
                <a:latin typeface="Bookman Old Style" charset="0"/>
                <a:ea typeface="ＭＳ Ｐゴシック" charset="0"/>
              </a:defRPr>
            </a:lvl9pPr>
          </a:lstStyle>
          <a:p>
            <a:fld id="{01F58CC7-62AA-CD48-93D0-D05F0B824B97}" type="slidenum">
              <a:rPr lang="en-US" sz="1200">
                <a:solidFill>
                  <a:srgbClr val="898989"/>
                </a:solidFill>
                <a:latin typeface="Bookman Old Style"/>
              </a:rPr>
              <a:pPr/>
              <a:t>23</a:t>
            </a:fld>
            <a:endParaRPr lang="en-US" sz="1200" dirty="0">
              <a:solidFill>
                <a:srgbClr val="898989"/>
              </a:solidFill>
              <a:latin typeface="Bookman Old Style"/>
            </a:endParaRPr>
          </a:p>
        </p:txBody>
      </p:sp>
    </p:spTree>
    <p:extLst>
      <p:ext uri="{BB962C8B-B14F-4D97-AF65-F5344CB8AC3E}">
        <p14:creationId xmlns:p14="http://schemas.microsoft.com/office/powerpoint/2010/main" val="266987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Brussels,     June 11, 2018</a:t>
            </a:r>
          </a:p>
        </p:txBody>
      </p:sp>
      <p:sp>
        <p:nvSpPr>
          <p:cNvPr id="3" name="Slide Number Placeholder 2"/>
          <p:cNvSpPr>
            <a:spLocks noGrp="1"/>
          </p:cNvSpPr>
          <p:nvPr>
            <p:ph type="sldNum" sz="quarter" idx="12"/>
          </p:nvPr>
        </p:nvSpPr>
        <p:spPr/>
        <p:txBody>
          <a:bodyPr/>
          <a:lstStyle/>
          <a:p>
            <a:fld id="{288F16AD-02B7-8541-9FE9-E0B63DE33B7B}" type="slidenum">
              <a:rPr lang="en-US" smtClean="0"/>
              <a:t>3</a:t>
            </a:fld>
            <a:endParaRPr lang="en-US"/>
          </a:p>
        </p:txBody>
      </p:sp>
      <p:pic>
        <p:nvPicPr>
          <p:cNvPr id="4" name="Picture 3" descr="Monnaie_Grand_Restaurant_Brussel_Varia_2_Chien_Vert_Expo_1910_Retroscoop.jpg"/>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4765527" y="2346519"/>
            <a:ext cx="3066323" cy="1937916"/>
          </a:xfrm>
          <a:prstGeom prst="rect">
            <a:avLst/>
          </a:prstGeom>
        </p:spPr>
      </p:pic>
      <p:sp>
        <p:nvSpPr>
          <p:cNvPr id="5" name="TextBox 4"/>
          <p:cNvSpPr txBox="1"/>
          <p:nvPr/>
        </p:nvSpPr>
        <p:spPr>
          <a:xfrm>
            <a:off x="955807" y="5656622"/>
            <a:ext cx="7025456" cy="830997"/>
          </a:xfrm>
          <a:prstGeom prst="rect">
            <a:avLst/>
          </a:prstGeom>
          <a:noFill/>
        </p:spPr>
        <p:txBody>
          <a:bodyPr wrap="none" rtlCol="0">
            <a:spAutoFit/>
          </a:bodyPr>
          <a:lstStyle/>
          <a:p>
            <a:r>
              <a:rPr lang="en-US" i="1" dirty="0"/>
              <a:t>Le </a:t>
            </a:r>
            <a:r>
              <a:rPr lang="en-US" i="1" dirty="0" err="1"/>
              <a:t>Chien</a:t>
            </a:r>
            <a:r>
              <a:rPr lang="en-US" i="1" dirty="0"/>
              <a:t> </a:t>
            </a:r>
            <a:r>
              <a:rPr lang="en-US" i="1" dirty="0" err="1"/>
              <a:t>Vert</a:t>
            </a:r>
            <a:r>
              <a:rPr lang="en-US" dirty="0"/>
              <a:t>, 1910 World Exhibition, Brussels, opened by</a:t>
            </a:r>
          </a:p>
          <a:p>
            <a:r>
              <a:rPr lang="en-US" i="1" dirty="0"/>
              <a:t>Grand Restaurant de la </a:t>
            </a:r>
            <a:r>
              <a:rPr lang="en-US" i="1" dirty="0" err="1"/>
              <a:t>Monnaie</a:t>
            </a:r>
            <a:r>
              <a:rPr lang="en-US" sz="1400" dirty="0"/>
              <a:t>, </a:t>
            </a:r>
            <a:r>
              <a:rPr lang="en-US" sz="1200" dirty="0">
                <a:hlinkClick r:id="rId4"/>
              </a:rPr>
              <a:t>http://www.retroscoop.com/amusement.php?artikel=286</a:t>
            </a:r>
            <a:r>
              <a:rPr lang="en-US" sz="1200" dirty="0"/>
              <a:t>,</a:t>
            </a:r>
          </a:p>
          <a:p>
            <a:r>
              <a:rPr lang="en-US" sz="1200" dirty="0">
                <a:hlinkClick r:id="rId5"/>
              </a:rPr>
              <a:t>https://belgique-insolite-et-occulte.blogspot.be/2016/10/bruxelles-1910-exposition-universelle.html</a:t>
            </a:r>
            <a:r>
              <a:rPr lang="en-US" sz="1200" dirty="0"/>
              <a:t> </a:t>
            </a:r>
          </a:p>
        </p:txBody>
      </p:sp>
      <p:pic>
        <p:nvPicPr>
          <p:cNvPr id="6" name="Picture 5" descr="Screen Shot 2018-05-19 at 15.27.25.png"/>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510636" y="2346519"/>
            <a:ext cx="3891337" cy="2537555"/>
          </a:xfrm>
          <a:prstGeom prst="rect">
            <a:avLst/>
          </a:prstGeom>
        </p:spPr>
      </p:pic>
      <p:sp>
        <p:nvSpPr>
          <p:cNvPr id="7" name="TextBox 6"/>
          <p:cNvSpPr txBox="1"/>
          <p:nvPr/>
        </p:nvSpPr>
        <p:spPr>
          <a:xfrm>
            <a:off x="687503" y="1008241"/>
            <a:ext cx="6723390" cy="400110"/>
          </a:xfrm>
          <a:prstGeom prst="rect">
            <a:avLst/>
          </a:prstGeom>
          <a:noFill/>
        </p:spPr>
        <p:txBody>
          <a:bodyPr wrap="square" rtlCol="0">
            <a:spAutoFit/>
          </a:bodyPr>
          <a:lstStyle/>
          <a:p>
            <a:r>
              <a:rPr lang="en-US" sz="2000" b="1" dirty="0">
                <a:solidFill>
                  <a:srgbClr val="FF0000"/>
                </a:solidFill>
                <a:latin typeface="Lucida Bright"/>
                <a:cs typeface="Lucida Bright"/>
              </a:rPr>
              <a:t>1. Brussels 1910 world exhibition: state of affairs</a:t>
            </a:r>
          </a:p>
        </p:txBody>
      </p:sp>
    </p:spTree>
    <p:extLst>
      <p:ext uri="{BB962C8B-B14F-4D97-AF65-F5344CB8AC3E}">
        <p14:creationId xmlns:p14="http://schemas.microsoft.com/office/powerpoint/2010/main" val="3014808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r>
              <a:rPr lang="en-US" sz="1800" dirty="0"/>
              <a:t>	</a:t>
            </a:r>
            <a:r>
              <a:rPr lang="en-US" sz="1800" i="1" dirty="0">
                <a:solidFill>
                  <a:srgbClr val="3366FF"/>
                </a:solidFill>
              </a:rPr>
              <a:t>80</a:t>
            </a:r>
            <a:r>
              <a:rPr lang="en-US" sz="1800" dirty="0">
                <a:solidFill>
                  <a:srgbClr val="3366FF"/>
                </a:solidFill>
              </a:rPr>
              <a:t> </a:t>
            </a:r>
            <a:r>
              <a:rPr lang="en-US" sz="1800" dirty="0">
                <a:solidFill>
                  <a:srgbClr val="FF0000"/>
                </a:solidFill>
              </a:rPr>
              <a:t>years of gastronomy</a:t>
            </a:r>
          </a:p>
        </p:txBody>
      </p:sp>
      <p:sp>
        <p:nvSpPr>
          <p:cNvPr id="3" name="Content Placeholder 2"/>
          <p:cNvSpPr>
            <a:spLocks noGrp="1"/>
          </p:cNvSpPr>
          <p:nvPr>
            <p:ph idx="1"/>
          </p:nvPr>
        </p:nvSpPr>
        <p:spPr/>
        <p:txBody>
          <a:bodyPr>
            <a:normAutofit fontScale="92500" lnSpcReduction="10000"/>
          </a:bodyPr>
          <a:lstStyle/>
          <a:p>
            <a:pPr marL="0" indent="0">
              <a:buNone/>
            </a:pPr>
            <a:r>
              <a:rPr lang="en-US" sz="2400" i="1" dirty="0">
                <a:solidFill>
                  <a:srgbClr val="000090"/>
                </a:solidFill>
              </a:rPr>
              <a:t>(Grand) Restaurant de la </a:t>
            </a:r>
            <a:r>
              <a:rPr lang="en-US" sz="2400" i="1" dirty="0" err="1">
                <a:solidFill>
                  <a:srgbClr val="000090"/>
                </a:solidFill>
              </a:rPr>
              <a:t>Monnaie</a:t>
            </a:r>
            <a:endParaRPr lang="en-US" sz="2400" i="1" dirty="0">
              <a:solidFill>
                <a:srgbClr val="000090"/>
              </a:solidFill>
            </a:endParaRPr>
          </a:p>
          <a:p>
            <a:pPr marL="0" indent="0">
              <a:buNone/>
            </a:pPr>
            <a:endParaRPr lang="en-US" sz="2400" i="1" dirty="0">
              <a:solidFill>
                <a:srgbClr val="000090"/>
              </a:solidFill>
            </a:endParaRPr>
          </a:p>
          <a:p>
            <a:pPr marL="0" indent="0">
              <a:buNone/>
            </a:pPr>
            <a:r>
              <a:rPr lang="en-US" sz="2400" dirty="0"/>
              <a:t>Rue Léopold, 7 – 9 (opened after construction of new post office on </a:t>
            </a:r>
            <a:r>
              <a:rPr lang="en-US" sz="2400" dirty="0" err="1"/>
              <a:t>Monnaie</a:t>
            </a:r>
            <a:r>
              <a:rPr lang="en-US" sz="2400" dirty="0"/>
              <a:t> square), expanded to no. 13.</a:t>
            </a:r>
          </a:p>
          <a:p>
            <a:pPr marL="0" indent="0">
              <a:buNone/>
            </a:pPr>
            <a:endParaRPr lang="en-US" sz="2400" dirty="0"/>
          </a:p>
          <a:p>
            <a:pPr marL="0" indent="0">
              <a:buNone/>
            </a:pPr>
            <a:r>
              <a:rPr lang="en-US" sz="2400" dirty="0"/>
              <a:t>-1885-1914, owner Charles </a:t>
            </a:r>
            <a:r>
              <a:rPr lang="en-US" sz="2400" dirty="0" err="1"/>
              <a:t>Smedt</a:t>
            </a:r>
            <a:endParaRPr lang="en-US" sz="2400" dirty="0"/>
          </a:p>
          <a:p>
            <a:pPr marL="0" indent="0">
              <a:buNone/>
            </a:pPr>
            <a:endParaRPr lang="en-US" sz="2400" dirty="0"/>
          </a:p>
          <a:p>
            <a:pPr marL="0" indent="0">
              <a:buNone/>
            </a:pPr>
            <a:r>
              <a:rPr lang="en-US" sz="2400" dirty="0"/>
              <a:t>-tax class: from 9b (1884) to 4b (1888), sign of fast progress</a:t>
            </a:r>
          </a:p>
          <a:p>
            <a:pPr marL="0" indent="0">
              <a:buNone/>
            </a:pPr>
            <a:endParaRPr lang="en-US" sz="2400" dirty="0"/>
          </a:p>
          <a:p>
            <a:pPr marL="0" indent="0">
              <a:buNone/>
            </a:pPr>
            <a:r>
              <a:rPr lang="en-US" sz="2400" dirty="0"/>
              <a:t>-reflects the impressive growth of culinary Belgium in the Belle Epoque</a:t>
            </a:r>
          </a:p>
        </p:txBody>
      </p:sp>
      <p:pic>
        <p:nvPicPr>
          <p:cNvPr id="5" name="Picture 4" descr="Screen Shot 2018-05-19 at 12.0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3691836" cy="881089"/>
          </a:xfrm>
          <a:prstGeom prst="rect">
            <a:avLst/>
          </a:prstGeom>
        </p:spPr>
      </p:pic>
      <p:sp>
        <p:nvSpPr>
          <p:cNvPr id="4" name="Footer Placeholder 3"/>
          <p:cNvSpPr>
            <a:spLocks noGrp="1"/>
          </p:cNvSpPr>
          <p:nvPr>
            <p:ph type="ftr" sz="quarter" idx="11"/>
          </p:nvPr>
        </p:nvSpPr>
        <p:spPr/>
        <p:txBody>
          <a:bodyPr/>
          <a:lstStyle/>
          <a:p>
            <a:r>
              <a:rPr lang="en-US"/>
              <a:t>Brussels,     June 11, 2018</a:t>
            </a:r>
          </a:p>
        </p:txBody>
      </p:sp>
      <p:sp>
        <p:nvSpPr>
          <p:cNvPr id="6" name="Slide Number Placeholder 5"/>
          <p:cNvSpPr>
            <a:spLocks noGrp="1"/>
          </p:cNvSpPr>
          <p:nvPr>
            <p:ph type="sldNum" sz="quarter" idx="12"/>
          </p:nvPr>
        </p:nvSpPr>
        <p:spPr/>
        <p:txBody>
          <a:bodyPr/>
          <a:lstStyle/>
          <a:p>
            <a:fld id="{288F16AD-02B7-8541-9FE9-E0B63DE33B7B}" type="slidenum">
              <a:rPr lang="en-US" smtClean="0"/>
              <a:t>4</a:t>
            </a:fld>
            <a:endParaRPr lang="en-US"/>
          </a:p>
        </p:txBody>
      </p:sp>
    </p:spTree>
    <p:extLst>
      <p:ext uri="{BB962C8B-B14F-4D97-AF65-F5344CB8AC3E}">
        <p14:creationId xmlns:p14="http://schemas.microsoft.com/office/powerpoint/2010/main" val="363402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Brussels,     June 11, 2018</a:t>
            </a:r>
          </a:p>
        </p:txBody>
      </p:sp>
      <p:sp>
        <p:nvSpPr>
          <p:cNvPr id="3" name="Slide Number Placeholder 2"/>
          <p:cNvSpPr>
            <a:spLocks noGrp="1"/>
          </p:cNvSpPr>
          <p:nvPr>
            <p:ph type="sldNum" sz="quarter" idx="12"/>
          </p:nvPr>
        </p:nvSpPr>
        <p:spPr/>
        <p:txBody>
          <a:bodyPr/>
          <a:lstStyle/>
          <a:p>
            <a:fld id="{288F16AD-02B7-8541-9FE9-E0B63DE33B7B}" type="slidenum">
              <a:rPr lang="en-US" smtClean="0"/>
              <a:t>5</a:t>
            </a:fld>
            <a:endParaRPr lang="en-US"/>
          </a:p>
        </p:txBody>
      </p:sp>
      <p:pic>
        <p:nvPicPr>
          <p:cNvPr id="4" name="Picture 3" descr="Screen Shot 2018-05-19 at 17.55.30.png"/>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0" y="258122"/>
            <a:ext cx="4384435" cy="2854297"/>
          </a:xfrm>
          <a:prstGeom prst="rect">
            <a:avLst/>
          </a:prstGeom>
        </p:spPr>
      </p:pic>
      <p:sp>
        <p:nvSpPr>
          <p:cNvPr id="5" name="TextBox 4"/>
          <p:cNvSpPr txBox="1"/>
          <p:nvPr/>
        </p:nvSpPr>
        <p:spPr>
          <a:xfrm>
            <a:off x="39279" y="4006774"/>
            <a:ext cx="8725466" cy="2523768"/>
          </a:xfrm>
          <a:prstGeom prst="rect">
            <a:avLst/>
          </a:prstGeom>
          <a:noFill/>
        </p:spPr>
        <p:txBody>
          <a:bodyPr wrap="none" rtlCol="0">
            <a:spAutoFit/>
          </a:bodyPr>
          <a:lstStyle/>
          <a:p>
            <a:r>
              <a:rPr lang="en-US" sz="2000" dirty="0"/>
              <a:t>Reasons for expanding number of restaurants: </a:t>
            </a:r>
          </a:p>
          <a:p>
            <a:r>
              <a:rPr lang="en-US" sz="2000" dirty="0">
                <a:solidFill>
                  <a:srgbClr val="0000FF"/>
                </a:solidFill>
                <a:sym typeface="Wingdings"/>
              </a:rPr>
              <a:t> Demand by patrons</a:t>
            </a:r>
            <a:endParaRPr lang="en-US" sz="2000" dirty="0">
              <a:solidFill>
                <a:srgbClr val="0000FF"/>
              </a:solidFill>
            </a:endParaRPr>
          </a:p>
          <a:p>
            <a:pPr marL="342900" indent="-342900">
              <a:buAutoNum type="arabicParenR"/>
            </a:pPr>
            <a:r>
              <a:rPr lang="en-US" sz="2000" dirty="0"/>
              <a:t>International position of Belgium (port of Antwerp, financial </a:t>
            </a:r>
            <a:r>
              <a:rPr lang="en-US" sz="2000" dirty="0" err="1"/>
              <a:t>centre</a:t>
            </a:r>
            <a:r>
              <a:rPr lang="en-US" sz="2000" dirty="0"/>
              <a:t> Brussels,</a:t>
            </a:r>
            <a:r>
              <a:rPr lang="is-IS" sz="2000" dirty="0"/>
              <a:t>…)</a:t>
            </a:r>
            <a:endParaRPr lang="en-US" sz="2000" dirty="0"/>
          </a:p>
          <a:p>
            <a:pPr marL="342900" indent="-342900">
              <a:buAutoNum type="arabicParenR"/>
            </a:pPr>
            <a:r>
              <a:rPr lang="en-US" sz="2000" dirty="0"/>
              <a:t>Economic thriving ( 1913: 2</a:t>
            </a:r>
            <a:r>
              <a:rPr lang="en-US" sz="2000" baseline="30000" dirty="0"/>
              <a:t>nd</a:t>
            </a:r>
            <a:r>
              <a:rPr lang="en-US" sz="2000" dirty="0"/>
              <a:t> richest nation of the world, GDP per head)</a:t>
            </a:r>
          </a:p>
          <a:p>
            <a:pPr marL="285750" indent="-285750">
              <a:buFont typeface="Wingdings" charset="0"/>
              <a:buChar char="è"/>
            </a:pPr>
            <a:r>
              <a:rPr lang="en-US" sz="2000" dirty="0">
                <a:solidFill>
                  <a:srgbClr val="0000FF"/>
                </a:solidFill>
                <a:sym typeface="Wingdings"/>
              </a:rPr>
              <a:t>Supply by catering trade</a:t>
            </a:r>
          </a:p>
          <a:p>
            <a:r>
              <a:rPr lang="en-US" sz="2000" dirty="0">
                <a:sym typeface="Wingdings"/>
              </a:rPr>
              <a:t>3) Entrepreneurs open small and(very) big restaurants</a:t>
            </a:r>
          </a:p>
          <a:p>
            <a:r>
              <a:rPr lang="en-US" sz="2000" dirty="0">
                <a:sym typeface="Wingdings"/>
              </a:rPr>
              <a:t>4) Intensive international exchange of cooks and waiters, especially with France </a:t>
            </a:r>
            <a:endParaRPr lang="en-US" sz="2000" dirty="0"/>
          </a:p>
          <a:p>
            <a:pPr marL="342900" indent="-342900">
              <a:buAutoNum type="arabicParenR"/>
            </a:pPr>
            <a:endParaRPr lang="en-US" dirty="0"/>
          </a:p>
        </p:txBody>
      </p:sp>
      <p:graphicFrame>
        <p:nvGraphicFramePr>
          <p:cNvPr id="6" name="Chart 5"/>
          <p:cNvGraphicFramePr/>
          <p:nvPr>
            <p:extLst>
              <p:ext uri="{D42A27DB-BD31-4B8C-83A1-F6EECF244321}">
                <p14:modId xmlns:p14="http://schemas.microsoft.com/office/powerpoint/2010/main" val="1944264969"/>
              </p:ext>
            </p:extLst>
          </p:nvPr>
        </p:nvGraphicFramePr>
        <p:xfrm>
          <a:off x="4111280" y="886434"/>
          <a:ext cx="3329089" cy="22259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3658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r>
              <a:rPr lang="en-US" sz="1800" dirty="0"/>
              <a:t>	</a:t>
            </a:r>
            <a:r>
              <a:rPr lang="en-US" sz="1800" i="1" dirty="0">
                <a:solidFill>
                  <a:srgbClr val="3366FF"/>
                </a:solidFill>
              </a:rPr>
              <a:t>80</a:t>
            </a:r>
            <a:r>
              <a:rPr lang="en-US" sz="1800" dirty="0">
                <a:solidFill>
                  <a:srgbClr val="3366FF"/>
                </a:solidFill>
              </a:rPr>
              <a:t> </a:t>
            </a:r>
            <a:r>
              <a:rPr lang="en-US" sz="1800" dirty="0">
                <a:solidFill>
                  <a:srgbClr val="FF0000"/>
                </a:solidFill>
              </a:rPr>
              <a:t>years of gastronomy</a:t>
            </a:r>
          </a:p>
        </p:txBody>
      </p:sp>
      <p:sp>
        <p:nvSpPr>
          <p:cNvPr id="3" name="Content Placeholder 2"/>
          <p:cNvSpPr>
            <a:spLocks noGrp="1"/>
          </p:cNvSpPr>
          <p:nvPr>
            <p:ph idx="1"/>
          </p:nvPr>
        </p:nvSpPr>
        <p:spPr/>
        <p:txBody>
          <a:bodyPr/>
          <a:lstStyle/>
          <a:p>
            <a:pPr marL="0" indent="0">
              <a:buNone/>
            </a:pPr>
            <a:r>
              <a:rPr lang="en-US" sz="2400" dirty="0"/>
              <a:t>Reputation of Brussels / Belgium</a:t>
            </a:r>
          </a:p>
          <a:p>
            <a:pPr marL="0" indent="0">
              <a:buNone/>
            </a:pPr>
            <a:endParaRPr lang="en-US" sz="2400" dirty="0"/>
          </a:p>
          <a:p>
            <a:pPr marL="0" indent="0">
              <a:buNone/>
            </a:pPr>
            <a:r>
              <a:rPr lang="en-US" sz="2000" dirty="0">
                <a:solidFill>
                  <a:srgbClr val="0000FF"/>
                </a:solidFill>
              </a:rPr>
              <a:t>c. 1880:</a:t>
            </a:r>
            <a:r>
              <a:rPr lang="en-US" sz="2000" dirty="0"/>
              <a:t> perfect copy of French haute cuisine (names of places and dishes, ordering of dishes; décor; menu cards; wines; service,</a:t>
            </a:r>
            <a:r>
              <a:rPr lang="is-IS" sz="2000" dirty="0"/>
              <a:t>…)</a:t>
            </a:r>
          </a:p>
          <a:p>
            <a:pPr marL="0" indent="0">
              <a:buNone/>
            </a:pPr>
            <a:endParaRPr lang="is-IS" sz="1800" dirty="0"/>
          </a:p>
          <a:p>
            <a:pPr marL="0" indent="0">
              <a:buNone/>
            </a:pPr>
            <a:r>
              <a:rPr lang="is-IS" sz="1800" dirty="0"/>
              <a:t>	E.g., “</a:t>
            </a:r>
            <a:r>
              <a:rPr lang="is-IS" sz="1800" i="1" dirty="0"/>
              <a:t>Ces restaurants sont élégants, dans le genre des restaurants de Paris à la carte; tout y est bon, mais naturellement cher</a:t>
            </a:r>
            <a:r>
              <a:rPr lang="is-IS" sz="1800" dirty="0"/>
              <a:t>” (K. Baedeker, </a:t>
            </a:r>
            <a:r>
              <a:rPr lang="is-IS" sz="1800" i="1" dirty="0"/>
              <a:t>Manuel du voyageur</a:t>
            </a:r>
            <a:r>
              <a:rPr lang="is-IS" sz="1800" dirty="0"/>
              <a:t>, 1878, p.12)</a:t>
            </a:r>
            <a:r>
              <a:rPr lang="en-US" sz="1800" dirty="0"/>
              <a:t> </a:t>
            </a:r>
          </a:p>
          <a:p>
            <a:pPr marL="0" indent="0">
              <a:buNone/>
            </a:pPr>
            <a:endParaRPr lang="is-IS" sz="2400" dirty="0"/>
          </a:p>
        </p:txBody>
      </p:sp>
      <p:pic>
        <p:nvPicPr>
          <p:cNvPr id="5" name="Picture 4" descr="Screen Shot 2018-05-19 at 12.0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3691836" cy="881089"/>
          </a:xfrm>
          <a:prstGeom prst="rect">
            <a:avLst/>
          </a:prstGeom>
        </p:spPr>
      </p:pic>
      <p:sp>
        <p:nvSpPr>
          <p:cNvPr id="4" name="Footer Placeholder 3"/>
          <p:cNvSpPr>
            <a:spLocks noGrp="1"/>
          </p:cNvSpPr>
          <p:nvPr>
            <p:ph type="ftr" sz="quarter" idx="11"/>
          </p:nvPr>
        </p:nvSpPr>
        <p:spPr/>
        <p:txBody>
          <a:bodyPr/>
          <a:lstStyle/>
          <a:p>
            <a:r>
              <a:rPr lang="en-US"/>
              <a:t>Brussels,     June 11, 2018</a:t>
            </a:r>
          </a:p>
        </p:txBody>
      </p:sp>
      <p:sp>
        <p:nvSpPr>
          <p:cNvPr id="6" name="Slide Number Placeholder 5"/>
          <p:cNvSpPr>
            <a:spLocks noGrp="1"/>
          </p:cNvSpPr>
          <p:nvPr>
            <p:ph type="sldNum" sz="quarter" idx="12"/>
          </p:nvPr>
        </p:nvSpPr>
        <p:spPr/>
        <p:txBody>
          <a:bodyPr/>
          <a:lstStyle/>
          <a:p>
            <a:fld id="{288F16AD-02B7-8541-9FE9-E0B63DE33B7B}" type="slidenum">
              <a:rPr lang="en-US" smtClean="0"/>
              <a:t>6</a:t>
            </a:fld>
            <a:endParaRPr lang="en-US"/>
          </a:p>
        </p:txBody>
      </p:sp>
    </p:spTree>
    <p:extLst>
      <p:ext uri="{BB962C8B-B14F-4D97-AF65-F5344CB8AC3E}">
        <p14:creationId xmlns:p14="http://schemas.microsoft.com/office/powerpoint/2010/main" val="38207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r>
              <a:rPr lang="en-US" sz="1800" dirty="0"/>
              <a:t>	</a:t>
            </a:r>
            <a:r>
              <a:rPr lang="en-US" sz="1800" i="1" dirty="0">
                <a:solidFill>
                  <a:srgbClr val="3366FF"/>
                </a:solidFill>
              </a:rPr>
              <a:t>80</a:t>
            </a:r>
            <a:r>
              <a:rPr lang="en-US" sz="1800" dirty="0">
                <a:solidFill>
                  <a:srgbClr val="3366FF"/>
                </a:solidFill>
              </a:rPr>
              <a:t> </a:t>
            </a:r>
            <a:r>
              <a:rPr lang="en-US" sz="1800" dirty="0">
                <a:solidFill>
                  <a:srgbClr val="FF0000"/>
                </a:solidFill>
              </a:rPr>
              <a:t>years of gastronomy</a:t>
            </a:r>
          </a:p>
        </p:txBody>
      </p:sp>
      <p:sp>
        <p:nvSpPr>
          <p:cNvPr id="3" name="Content Placeholder 2"/>
          <p:cNvSpPr>
            <a:spLocks noGrp="1"/>
          </p:cNvSpPr>
          <p:nvPr>
            <p:ph idx="1"/>
          </p:nvPr>
        </p:nvSpPr>
        <p:spPr/>
        <p:txBody>
          <a:bodyPr>
            <a:normAutofit/>
          </a:bodyPr>
          <a:lstStyle/>
          <a:p>
            <a:pPr marL="0" indent="0">
              <a:buNone/>
            </a:pPr>
            <a:r>
              <a:rPr lang="en-US" sz="2400" dirty="0"/>
              <a:t>Reputation of Brussels / Belgium</a:t>
            </a:r>
          </a:p>
          <a:p>
            <a:pPr marL="0" indent="0">
              <a:buNone/>
            </a:pPr>
            <a:endParaRPr lang="is-IS" sz="2000" dirty="0"/>
          </a:p>
          <a:p>
            <a:pPr marL="0" indent="0">
              <a:buNone/>
            </a:pPr>
            <a:r>
              <a:rPr lang="is-IS" sz="2000" dirty="0">
                <a:solidFill>
                  <a:srgbClr val="FF0000"/>
                </a:solidFill>
              </a:rPr>
              <a:t>c.1910:</a:t>
            </a:r>
            <a:r>
              <a:rPr lang="is-IS" sz="2000" dirty="0"/>
              <a:t> local elements were introduced and highly appreciated</a:t>
            </a:r>
          </a:p>
          <a:p>
            <a:pPr marL="0" indent="0">
              <a:buNone/>
            </a:pPr>
            <a:endParaRPr lang="is-IS" sz="2000" dirty="0"/>
          </a:p>
          <a:p>
            <a:pPr marL="0" indent="0">
              <a:buNone/>
            </a:pPr>
            <a:endParaRPr lang="is-IS" sz="2000" dirty="0"/>
          </a:p>
          <a:p>
            <a:pPr marL="0" indent="0">
              <a:buNone/>
            </a:pPr>
            <a:r>
              <a:rPr lang="is-IS" sz="2000" dirty="0"/>
              <a:t>	</a:t>
            </a:r>
            <a:r>
              <a:rPr lang="is-IS" sz="1800" dirty="0"/>
              <a:t>E.g., “</a:t>
            </a:r>
            <a:r>
              <a:rPr lang="is-IS" sz="1800" i="1" dirty="0"/>
              <a:t>(Les Bruxellois) tiennent en Europe la première place comme gastronomes émérites et épicuriens distingués; ils ont le palais fin et le goût friand et relevé (...). Bruxelles offre à la curiosité du touriste des promenades gastronomiques qu’on ne saurait faire en aucune autre ville de ce monde (...). On y trouve la bonne cuisine bourgeoise, le waterzooi de poulet, les oiseaux sans tête, le lapin aux pruneaux, la carbonnade flamande, les moules marinières d’Anvers</a:t>
            </a:r>
            <a:r>
              <a:rPr lang="is-IS" sz="1800" dirty="0"/>
              <a:t>” (Octave Uzanne, </a:t>
            </a:r>
            <a:r>
              <a:rPr lang="is-IS" sz="1800" i="1" dirty="0"/>
              <a:t>Le Figaro Illustré</a:t>
            </a:r>
            <a:r>
              <a:rPr lang="is-IS" sz="1800" dirty="0"/>
              <a:t>, June 1910, p. 6)</a:t>
            </a:r>
          </a:p>
        </p:txBody>
      </p:sp>
      <p:pic>
        <p:nvPicPr>
          <p:cNvPr id="5" name="Picture 4" descr="Screen Shot 2018-05-19 at 12.0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3691836" cy="881089"/>
          </a:xfrm>
          <a:prstGeom prst="rect">
            <a:avLst/>
          </a:prstGeom>
        </p:spPr>
      </p:pic>
      <p:sp>
        <p:nvSpPr>
          <p:cNvPr id="4" name="Footer Placeholder 3"/>
          <p:cNvSpPr>
            <a:spLocks noGrp="1"/>
          </p:cNvSpPr>
          <p:nvPr>
            <p:ph type="ftr" sz="quarter" idx="11"/>
          </p:nvPr>
        </p:nvSpPr>
        <p:spPr/>
        <p:txBody>
          <a:bodyPr/>
          <a:lstStyle/>
          <a:p>
            <a:r>
              <a:rPr lang="en-US"/>
              <a:t>Brussels,     June 11, 2018</a:t>
            </a:r>
          </a:p>
        </p:txBody>
      </p:sp>
      <p:sp>
        <p:nvSpPr>
          <p:cNvPr id="6" name="Slide Number Placeholder 5"/>
          <p:cNvSpPr>
            <a:spLocks noGrp="1"/>
          </p:cNvSpPr>
          <p:nvPr>
            <p:ph type="sldNum" sz="quarter" idx="12"/>
          </p:nvPr>
        </p:nvSpPr>
        <p:spPr/>
        <p:txBody>
          <a:bodyPr/>
          <a:lstStyle/>
          <a:p>
            <a:fld id="{288F16AD-02B7-8541-9FE9-E0B63DE33B7B}" type="slidenum">
              <a:rPr lang="en-US" smtClean="0"/>
              <a:t>7</a:t>
            </a:fld>
            <a:endParaRPr lang="en-US"/>
          </a:p>
        </p:txBody>
      </p:sp>
    </p:spTree>
    <p:extLst>
      <p:ext uri="{BB962C8B-B14F-4D97-AF65-F5344CB8AC3E}">
        <p14:creationId xmlns:p14="http://schemas.microsoft.com/office/powerpoint/2010/main" val="771143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r>
              <a:rPr lang="en-US" sz="1800" dirty="0"/>
              <a:t>	</a:t>
            </a:r>
            <a:r>
              <a:rPr lang="en-US" sz="1800" i="1" dirty="0">
                <a:solidFill>
                  <a:srgbClr val="3366FF"/>
                </a:solidFill>
              </a:rPr>
              <a:t>80</a:t>
            </a:r>
            <a:r>
              <a:rPr lang="en-US" sz="1800" dirty="0">
                <a:solidFill>
                  <a:srgbClr val="3366FF"/>
                </a:solidFill>
              </a:rPr>
              <a:t> </a:t>
            </a:r>
            <a:r>
              <a:rPr lang="en-US" sz="1800" dirty="0">
                <a:solidFill>
                  <a:srgbClr val="FF0000"/>
                </a:solidFill>
              </a:rPr>
              <a:t>years of gastronomy</a:t>
            </a:r>
          </a:p>
        </p:txBody>
      </p:sp>
      <p:sp>
        <p:nvSpPr>
          <p:cNvPr id="3" name="Content Placeholder 2"/>
          <p:cNvSpPr>
            <a:spLocks noGrp="1"/>
          </p:cNvSpPr>
          <p:nvPr>
            <p:ph idx="1"/>
          </p:nvPr>
        </p:nvSpPr>
        <p:spPr/>
        <p:txBody>
          <a:bodyPr>
            <a:normAutofit fontScale="92500" lnSpcReduction="10000"/>
          </a:bodyPr>
          <a:lstStyle/>
          <a:p>
            <a:pPr marL="0" indent="0">
              <a:buNone/>
            </a:pPr>
            <a:r>
              <a:rPr lang="fr-FR" sz="2000" b="1" dirty="0">
                <a:solidFill>
                  <a:srgbClr val="FF0000"/>
                </a:solidFill>
              </a:rPr>
              <a:t>2.</a:t>
            </a:r>
            <a:r>
              <a:rPr lang="en-US" sz="2000" b="1" dirty="0">
                <a:solidFill>
                  <a:srgbClr val="FF0000"/>
                </a:solidFill>
              </a:rPr>
              <a:t> </a:t>
            </a:r>
            <a:r>
              <a:rPr lang="en-GB" sz="2000" b="1" dirty="0">
                <a:solidFill>
                  <a:srgbClr val="FF0000"/>
                </a:solidFill>
              </a:rPr>
              <a:t>Development of own identity</a:t>
            </a:r>
          </a:p>
          <a:p>
            <a:pPr marL="0" indent="0">
              <a:buNone/>
            </a:pPr>
            <a:r>
              <a:rPr lang="en-GB" sz="2000" dirty="0"/>
              <a:t> </a:t>
            </a:r>
          </a:p>
          <a:p>
            <a:pPr marL="0" indent="0">
              <a:buNone/>
            </a:pPr>
            <a:r>
              <a:rPr lang="en-GB" sz="2000" dirty="0"/>
              <a:t>-French gastronomy renovated</a:t>
            </a:r>
          </a:p>
          <a:p>
            <a:pPr marL="0" indent="0">
              <a:buNone/>
            </a:pPr>
            <a:r>
              <a:rPr lang="en-GB" sz="2000" dirty="0"/>
              <a:t>	#</a:t>
            </a:r>
            <a:r>
              <a:rPr lang="en-GB" sz="2000" dirty="0" err="1"/>
              <a:t>Auguste</a:t>
            </a:r>
            <a:r>
              <a:rPr lang="en-GB" sz="2000" dirty="0"/>
              <a:t> Escoffier’s </a:t>
            </a:r>
            <a:r>
              <a:rPr lang="en-GB" sz="2000" i="1" dirty="0"/>
              <a:t>nouvelle cuisine </a:t>
            </a:r>
            <a:r>
              <a:rPr lang="en-GB" sz="2000" dirty="0"/>
              <a:t>(c. 1900, with worldwide breakthrough in 1920s), </a:t>
            </a:r>
          </a:p>
          <a:p>
            <a:pPr marL="0" indent="0">
              <a:buNone/>
            </a:pPr>
            <a:r>
              <a:rPr lang="en-GB" sz="2000" dirty="0"/>
              <a:t>	#stress on regional cuisine, ‘natural’ &amp; local taste</a:t>
            </a:r>
          </a:p>
          <a:p>
            <a:pPr marL="0" indent="0">
              <a:buNone/>
            </a:pPr>
            <a:endParaRPr lang="en-GB" sz="2000" dirty="0"/>
          </a:p>
          <a:p>
            <a:pPr marL="0" indent="0">
              <a:buNone/>
            </a:pPr>
            <a:r>
              <a:rPr lang="en-GB" sz="2000" dirty="0"/>
              <a:t>-Tourism developed swiftly</a:t>
            </a:r>
          </a:p>
          <a:p>
            <a:pPr marL="0" indent="0">
              <a:buNone/>
            </a:pPr>
            <a:r>
              <a:rPr lang="en-GB" sz="2000" dirty="0"/>
              <a:t>	#(rail)road, automobiles, hotel accommodation, guides, </a:t>
            </a:r>
            <a:r>
              <a:rPr lang="is-IS" sz="2000" dirty="0"/>
              <a:t>…</a:t>
            </a:r>
            <a:endParaRPr lang="en-GB" sz="2000" dirty="0"/>
          </a:p>
          <a:p>
            <a:pPr marL="0" indent="0">
              <a:buNone/>
            </a:pPr>
            <a:endParaRPr lang="en-GB" sz="2000" dirty="0"/>
          </a:p>
          <a:p>
            <a:pPr marL="0" indent="0">
              <a:buNone/>
            </a:pPr>
            <a:r>
              <a:rPr lang="en-GB" sz="2000" dirty="0"/>
              <a:t>-Consequences of World War I</a:t>
            </a:r>
          </a:p>
          <a:p>
            <a:pPr marL="0" indent="0">
              <a:buNone/>
            </a:pPr>
            <a:r>
              <a:rPr lang="en-GB" sz="2000" dirty="0"/>
              <a:t>	#visitors of Belgian battle fields (global sympathy for the violated country; huge inflation </a:t>
            </a:r>
            <a:r>
              <a:rPr lang="en-GB" sz="2000" dirty="0">
                <a:sym typeface="Wingdings"/>
              </a:rPr>
              <a:t> low cost</a:t>
            </a:r>
            <a:r>
              <a:rPr lang="en-GB" sz="2000" dirty="0"/>
              <a:t>)</a:t>
            </a:r>
          </a:p>
          <a:p>
            <a:pPr marL="0" indent="0">
              <a:buNone/>
            </a:pPr>
            <a:r>
              <a:rPr lang="en-GB" sz="2000" dirty="0"/>
              <a:t>	</a:t>
            </a:r>
          </a:p>
        </p:txBody>
      </p:sp>
      <p:pic>
        <p:nvPicPr>
          <p:cNvPr id="5" name="Picture 4" descr="Screen Shot 2018-05-19 at 12.0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3691836" cy="881089"/>
          </a:xfrm>
          <a:prstGeom prst="rect">
            <a:avLst/>
          </a:prstGeom>
        </p:spPr>
      </p:pic>
      <p:sp>
        <p:nvSpPr>
          <p:cNvPr id="4" name="Footer Placeholder 3"/>
          <p:cNvSpPr>
            <a:spLocks noGrp="1"/>
          </p:cNvSpPr>
          <p:nvPr>
            <p:ph type="ftr" sz="quarter" idx="11"/>
          </p:nvPr>
        </p:nvSpPr>
        <p:spPr/>
        <p:txBody>
          <a:bodyPr/>
          <a:lstStyle/>
          <a:p>
            <a:r>
              <a:rPr lang="en-US"/>
              <a:t>Brussels,     June 11, 2018</a:t>
            </a:r>
          </a:p>
        </p:txBody>
      </p:sp>
      <p:sp>
        <p:nvSpPr>
          <p:cNvPr id="6" name="Slide Number Placeholder 5"/>
          <p:cNvSpPr>
            <a:spLocks noGrp="1"/>
          </p:cNvSpPr>
          <p:nvPr>
            <p:ph type="sldNum" sz="quarter" idx="12"/>
          </p:nvPr>
        </p:nvSpPr>
        <p:spPr/>
        <p:txBody>
          <a:bodyPr/>
          <a:lstStyle/>
          <a:p>
            <a:fld id="{288F16AD-02B7-8541-9FE9-E0B63DE33B7B}" type="slidenum">
              <a:rPr lang="en-US" smtClean="0"/>
              <a:t>8</a:t>
            </a:fld>
            <a:endParaRPr lang="en-US"/>
          </a:p>
        </p:txBody>
      </p:sp>
    </p:spTree>
    <p:extLst>
      <p:ext uri="{BB962C8B-B14F-4D97-AF65-F5344CB8AC3E}">
        <p14:creationId xmlns:p14="http://schemas.microsoft.com/office/powerpoint/2010/main" val="52000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jdelijke aanduiding voor dianumm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Bookman Old Style" charset="0"/>
                <a:ea typeface="ＭＳ Ｐゴシック" charset="0"/>
                <a:cs typeface="ＭＳ Ｐゴシック" charset="0"/>
              </a:defRPr>
            </a:lvl1pPr>
            <a:lvl2pPr marL="742950" indent="-285750">
              <a:defRPr sz="2400">
                <a:solidFill>
                  <a:schemeClr val="tx1"/>
                </a:solidFill>
                <a:latin typeface="Bookman Old Style" charset="0"/>
                <a:ea typeface="ＭＳ Ｐゴシック" charset="0"/>
              </a:defRPr>
            </a:lvl2pPr>
            <a:lvl3pPr marL="1143000" indent="-228600">
              <a:defRPr sz="2400">
                <a:solidFill>
                  <a:schemeClr val="tx1"/>
                </a:solidFill>
                <a:latin typeface="Bookman Old Style" charset="0"/>
                <a:ea typeface="ＭＳ Ｐゴシック" charset="0"/>
              </a:defRPr>
            </a:lvl3pPr>
            <a:lvl4pPr marL="1600200" indent="-228600">
              <a:defRPr sz="2400">
                <a:solidFill>
                  <a:schemeClr val="tx1"/>
                </a:solidFill>
                <a:latin typeface="Bookman Old Style" charset="0"/>
                <a:ea typeface="ＭＳ Ｐゴシック" charset="0"/>
              </a:defRPr>
            </a:lvl4pPr>
            <a:lvl5pPr marL="2057400" indent="-228600">
              <a:defRPr sz="24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24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24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24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2400">
                <a:solidFill>
                  <a:schemeClr val="tx1"/>
                </a:solidFill>
                <a:latin typeface="Bookman Old Style" charset="0"/>
                <a:ea typeface="ＭＳ Ｐゴシック" charset="0"/>
              </a:defRPr>
            </a:lvl9pPr>
          </a:lstStyle>
          <a:p>
            <a:fld id="{9FFAD82D-57D5-C849-810A-1629C2A54CAF}" type="slidenum">
              <a:rPr lang="en-US" sz="1200">
                <a:solidFill>
                  <a:srgbClr val="898989"/>
                </a:solidFill>
                <a:latin typeface="Bookman Old Style"/>
              </a:rPr>
              <a:pPr/>
              <a:t>9</a:t>
            </a:fld>
            <a:endParaRPr lang="en-US" sz="1200" dirty="0">
              <a:solidFill>
                <a:srgbClr val="898989"/>
              </a:solidFill>
              <a:latin typeface="Bookman Old Style"/>
            </a:endParaRPr>
          </a:p>
        </p:txBody>
      </p:sp>
      <p:pic>
        <p:nvPicPr>
          <p:cNvPr id="86018"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sharpenSoften amount="98000"/>
                    </a14:imgEffect>
                    <a14:imgEffect>
                      <a14:colorTemperature colorTemp="11200"/>
                    </a14:imgEffect>
                    <a14:imgEffect>
                      <a14:brightnessContrast contrast="2000"/>
                    </a14:imgEffect>
                  </a14:imgLayer>
                </a14:imgProps>
              </a:ext>
              <a:ext uri="{28A0092B-C50C-407E-A947-70E740481C1C}">
                <a14:useLocalDpi xmlns:a14="http://schemas.microsoft.com/office/drawing/2010/main"/>
              </a:ext>
            </a:extLst>
          </a:blip>
          <a:srcRect/>
          <a:stretch>
            <a:fillRect/>
          </a:stretch>
        </p:blipFill>
        <p:spPr bwMode="auto">
          <a:xfrm>
            <a:off x="916528" y="808161"/>
            <a:ext cx="3651643" cy="5097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6019" name="Text Box 3"/>
          <p:cNvSpPr txBox="1">
            <a:spLocks noChangeArrowheads="1"/>
          </p:cNvSpPr>
          <p:nvPr/>
        </p:nvSpPr>
        <p:spPr bwMode="auto">
          <a:xfrm>
            <a:off x="5146998" y="4411961"/>
            <a:ext cx="3886200" cy="1754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Bookman Old Style" charset="0"/>
                <a:ea typeface="ＭＳ Ｐゴシック" charset="0"/>
                <a:cs typeface="ＭＳ Ｐゴシック" charset="0"/>
              </a:defRPr>
            </a:lvl1pPr>
            <a:lvl2pPr marL="742950" indent="-285750">
              <a:defRPr sz="2400">
                <a:solidFill>
                  <a:schemeClr val="tx1"/>
                </a:solidFill>
                <a:latin typeface="Bookman Old Style" charset="0"/>
                <a:ea typeface="ＭＳ Ｐゴシック" charset="0"/>
              </a:defRPr>
            </a:lvl2pPr>
            <a:lvl3pPr marL="1143000" indent="-228600">
              <a:defRPr sz="2400">
                <a:solidFill>
                  <a:schemeClr val="tx1"/>
                </a:solidFill>
                <a:latin typeface="Bookman Old Style" charset="0"/>
                <a:ea typeface="ＭＳ Ｐゴシック" charset="0"/>
              </a:defRPr>
            </a:lvl3pPr>
            <a:lvl4pPr marL="1600200" indent="-228600">
              <a:defRPr sz="2400">
                <a:solidFill>
                  <a:schemeClr val="tx1"/>
                </a:solidFill>
                <a:latin typeface="Bookman Old Style" charset="0"/>
                <a:ea typeface="ＭＳ Ｐゴシック" charset="0"/>
              </a:defRPr>
            </a:lvl4pPr>
            <a:lvl5pPr marL="2057400" indent="-228600">
              <a:defRPr sz="24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24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24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24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2400">
                <a:solidFill>
                  <a:schemeClr val="tx1"/>
                </a:solidFill>
                <a:latin typeface="Bookman Old Style" charset="0"/>
                <a:ea typeface="ＭＳ Ｐゴシック" charset="0"/>
              </a:defRPr>
            </a:lvl9pPr>
          </a:lstStyle>
          <a:p>
            <a:r>
              <a:rPr lang="fr-FR" sz="1800" dirty="0" err="1">
                <a:latin typeface="Lucida Bright"/>
                <a:cs typeface="Lucida Bright"/>
              </a:rPr>
              <a:t>Example</a:t>
            </a:r>
            <a:r>
              <a:rPr lang="fr-FR" sz="1800" dirty="0">
                <a:latin typeface="Lucida Bright"/>
                <a:cs typeface="Lucida Bright"/>
              </a:rPr>
              <a:t> of a “national” menu,  Le Grand Hôtel, Brussels, April 1926, </a:t>
            </a:r>
            <a:r>
              <a:rPr lang="fr-FR" sz="1800" dirty="0" err="1">
                <a:latin typeface="Lucida Bright"/>
                <a:cs typeface="Lucida Bright"/>
              </a:rPr>
              <a:t>with</a:t>
            </a:r>
            <a:r>
              <a:rPr lang="fr-FR" sz="1800" dirty="0">
                <a:latin typeface="Lucida Bright"/>
                <a:cs typeface="Lucida Bright"/>
              </a:rPr>
              <a:t> </a:t>
            </a:r>
            <a:r>
              <a:rPr lang="fr-FR" sz="1800" dirty="0" err="1">
                <a:latin typeface="Lucida Bright"/>
                <a:cs typeface="Lucida Bright"/>
              </a:rPr>
              <a:t>references</a:t>
            </a:r>
            <a:r>
              <a:rPr lang="fr-FR" sz="1800" dirty="0">
                <a:latin typeface="Lucida Bright"/>
                <a:cs typeface="Lucida Bright"/>
              </a:rPr>
              <a:t> to</a:t>
            </a:r>
          </a:p>
          <a:p>
            <a:r>
              <a:rPr lang="fr-FR" sz="1800" dirty="0">
                <a:latin typeface="Lucida Bright"/>
                <a:cs typeface="Lucida Bright"/>
              </a:rPr>
              <a:t>“Bruxelles”, “Semois”,</a:t>
            </a:r>
          </a:p>
          <a:p>
            <a:r>
              <a:rPr lang="fr-FR" sz="1800" dirty="0">
                <a:latin typeface="Lucida Bright"/>
                <a:cs typeface="Lucida Bright"/>
              </a:rPr>
              <a:t>“Ardennes”, “Malines”,</a:t>
            </a:r>
          </a:p>
          <a:p>
            <a:r>
              <a:rPr lang="fr-FR" sz="1800" dirty="0">
                <a:latin typeface="Lucida Bright"/>
                <a:cs typeface="Lucida Bright"/>
              </a:rPr>
              <a:t>“Rubens”, </a:t>
            </a:r>
            <a:r>
              <a:rPr lang="fr-FR" sz="1800" dirty="0" err="1">
                <a:latin typeface="Lucida Bright"/>
                <a:cs typeface="Lucida Bright"/>
              </a:rPr>
              <a:t>Hoeylaert</a:t>
            </a:r>
            <a:r>
              <a:rPr lang="fr-FR" sz="1800" dirty="0">
                <a:latin typeface="Lucida Bright"/>
                <a:cs typeface="Lucida Bright"/>
              </a:rPr>
              <a:t>”</a:t>
            </a:r>
          </a:p>
        </p:txBody>
      </p:sp>
    </p:spTree>
    <p:extLst>
      <p:ext uri="{BB962C8B-B14F-4D97-AF65-F5344CB8AC3E}">
        <p14:creationId xmlns:p14="http://schemas.microsoft.com/office/powerpoint/2010/main" val="1104002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1556</TotalTime>
  <Words>1189</Words>
  <Application>Microsoft Office PowerPoint</Application>
  <PresentationFormat>On-screen Show (4:3)</PresentationFormat>
  <Paragraphs>226</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Arial</vt:lpstr>
      <vt:lpstr>Bookman Old Style</vt:lpstr>
      <vt:lpstr>Calibri</vt:lpstr>
      <vt:lpstr>Lucida Bright</vt:lpstr>
      <vt:lpstr>Wingdings</vt:lpstr>
      <vt:lpstr>Office Theme</vt:lpstr>
      <vt:lpstr>A Short History  of Belgian Gastronomy</vt:lpstr>
      <vt:lpstr>    80 years of gastronomy</vt:lpstr>
      <vt:lpstr>PowerPoint Presentation</vt:lpstr>
      <vt:lpstr>    80 years of gastronomy</vt:lpstr>
      <vt:lpstr>PowerPoint Presentation</vt:lpstr>
      <vt:lpstr>    80 years of gastronomy</vt:lpstr>
      <vt:lpstr>    80 years of gastronomy</vt:lpstr>
      <vt:lpstr>    80 years of gastronomy</vt:lpstr>
      <vt:lpstr>PowerPoint Presentation</vt:lpstr>
      <vt:lpstr>    80 years of gastronomy</vt:lpstr>
      <vt:lpstr>    80 years of gastronomy</vt:lpstr>
      <vt:lpstr>    80 years of gastronomy</vt:lpstr>
      <vt:lpstr>    80 years of gastronomy</vt:lpstr>
      <vt:lpstr>PowerPoint Presentation</vt:lpstr>
      <vt:lpstr>    80 years of gastronomy</vt:lpstr>
      <vt:lpstr>    80 years of gastronomy</vt:lpstr>
      <vt:lpstr>PowerPoint Presentation</vt:lpstr>
      <vt:lpstr>    80 years of gastronomy</vt:lpstr>
      <vt:lpstr>    80 years of gastronomy</vt:lpstr>
      <vt:lpstr>    80 years of gastronomy</vt:lpstr>
      <vt:lpstr>    80 years of gastronomy</vt:lpstr>
      <vt:lpstr>    80 years of gastronomy</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Short History  of Belgian Gastronomy</dc:title>
  <dc:creator>Peter Scholliers</dc:creator>
  <cp:lastModifiedBy>Fabien Petitcolas</cp:lastModifiedBy>
  <cp:revision>93</cp:revision>
  <dcterms:created xsi:type="dcterms:W3CDTF">2018-05-19T10:06:18Z</dcterms:created>
  <dcterms:modified xsi:type="dcterms:W3CDTF">2018-06-09T12:20:57Z</dcterms:modified>
</cp:coreProperties>
</file>